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6858000"/>
  <p:notesSz cx="9144000" cy="6858000"/>
  <p:embeddedFontLst>
    <p:embeddedFont>
      <p:font typeface="QEVAGJ+ArialMT"/>
      <p:regular r:id="rId46"/>
    </p:embeddedFont>
    <p:embeddedFont>
      <p:font typeface="SSUOQG+FranklinGothic-MediumCond"/>
      <p:regular r:id="rId47"/>
    </p:embeddedFont>
    <p:embeddedFont>
      <p:font typeface="QHSQDM+LucidaCalligraphy-Italic"/>
      <p:regular r:id="rId4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font" Target="fonts/font1.fntdata" /><Relationship Id="rId47" Type="http://schemas.openxmlformats.org/officeDocument/2006/relationships/font" Target="fonts/font2.fntdata" /><Relationship Id="rId48" Type="http://schemas.openxmlformats.org/officeDocument/2006/relationships/font" Target="fonts/font3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4180" y="1090193"/>
            <a:ext cx="7434930" cy="960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“FINITE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STATE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MANY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PLAYERGAMES: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THE</a:t>
            </a:r>
          </a:p>
          <a:p>
            <a:pPr marL="11120" marR="0">
              <a:lnSpc>
                <a:spcPts val="3300"/>
              </a:lnSpc>
              <a:spcBef>
                <a:spcPts val="659"/>
              </a:spcBef>
              <a:spcAft>
                <a:spcPts val="0"/>
              </a:spcAft>
            </a:pP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MASTER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EQUATION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AND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dirty="0" sz="3300" b="1" i="1">
                <a:solidFill>
                  <a:srgbClr val="953735"/>
                </a:solidFill>
                <a:latin typeface="Calibri"/>
                <a:cs typeface="Calibri"/>
              </a:rPr>
              <a:t>FLUCTUATIONS”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00723" y="2635536"/>
            <a:ext cx="1695150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mbria"/>
                <a:cs typeface="Cambria"/>
              </a:rPr>
              <a:t>Asaf</a:t>
            </a:r>
            <a:r>
              <a:rPr dirty="0" sz="2400" spc="-7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mbria"/>
                <a:cs typeface="Cambria"/>
              </a:rPr>
              <a:t>Cohen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2887" y="3061117"/>
            <a:ext cx="3732475" cy="1140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471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mbria"/>
                <a:cs typeface="Cambria"/>
              </a:rPr>
              <a:t>(joint</a:t>
            </a:r>
            <a:r>
              <a:rPr dirty="0" sz="2000" spc="-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dirty="0" sz="2000" spc="-61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mbria"/>
                <a:cs typeface="Cambria"/>
              </a:rPr>
              <a:t>Erhan</a:t>
            </a:r>
            <a:r>
              <a:rPr dirty="0" sz="2000" spc="-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mbria"/>
                <a:cs typeface="Cambria"/>
              </a:rPr>
              <a:t>Bayraktar)</a:t>
            </a:r>
          </a:p>
          <a:p>
            <a:pPr marL="0" marR="0">
              <a:lnSpc>
                <a:spcPts val="2579"/>
              </a:lnSpc>
              <a:spcBef>
                <a:spcPts val="587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Cambria"/>
                <a:cs typeface="Cambria"/>
              </a:rPr>
              <a:t>Department</a:t>
            </a:r>
            <a:r>
              <a:rPr dirty="0" sz="2200" spc="-7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2200" spc="-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000000"/>
                </a:solidFill>
                <a:latin typeface="Cambria"/>
                <a:cs typeface="Cambria"/>
              </a:rPr>
              <a:t>Mathematics</a:t>
            </a:r>
          </a:p>
          <a:p>
            <a:pPr marL="358843" marR="0">
              <a:lnSpc>
                <a:spcPts val="2579"/>
              </a:lnSpc>
              <a:spcBef>
                <a:spcPts val="588"/>
              </a:spcBef>
              <a:spcAft>
                <a:spcPts val="0"/>
              </a:spcAft>
            </a:pPr>
            <a:r>
              <a:rPr dirty="0" sz="2200" b="1">
                <a:solidFill>
                  <a:srgbClr val="000000"/>
                </a:solidFill>
                <a:latin typeface="Cambria"/>
                <a:cs typeface="Cambria"/>
              </a:rPr>
              <a:t>University</a:t>
            </a:r>
            <a:r>
              <a:rPr dirty="0" sz="2200" spc="-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2200" spc="-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000000"/>
                </a:solidFill>
                <a:latin typeface="Cambria"/>
                <a:cs typeface="Cambria"/>
              </a:rPr>
              <a:t>Michigan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51522" y="4683791"/>
            <a:ext cx="4394838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mbria"/>
                <a:cs typeface="Cambria"/>
              </a:rPr>
              <a:t>USC,</a:t>
            </a:r>
            <a:r>
              <a:rPr dirty="0" sz="2400" spc="-7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mbria"/>
                <a:cs typeface="Cambria"/>
              </a:rPr>
              <a:t>Math</a:t>
            </a:r>
            <a:r>
              <a:rPr dirty="0" sz="2400" spc="-7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mbria"/>
                <a:cs typeface="Cambria"/>
              </a:rPr>
              <a:t>Finance</a:t>
            </a:r>
            <a:r>
              <a:rPr dirty="0" sz="2400" spc="-73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mbria"/>
                <a:cs typeface="Cambria"/>
              </a:rPr>
              <a:t>Colloquium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76811" y="5109373"/>
            <a:ext cx="1744290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mbria"/>
                <a:cs typeface="Cambria"/>
              </a:rPr>
              <a:t>October</a:t>
            </a:r>
            <a:r>
              <a:rPr dirty="0" sz="2000" spc="-6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mbria"/>
                <a:cs typeface="Cambria"/>
              </a:rPr>
              <a:t>2020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1/21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4926611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n-Player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Game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1846361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Assumptions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016" y="2269781"/>
            <a:ext cx="5316029" cy="862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i="1">
                <a:solidFill>
                  <a:srgbClr val="000000"/>
                </a:solidFill>
                <a:latin typeface="Cambria"/>
                <a:cs typeface="Cambria"/>
              </a:rPr>
              <a:t>a)</a:t>
            </a:r>
            <a:r>
              <a:rPr dirty="0" sz="1850" spc="636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[Control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set]</a:t>
            </a:r>
            <a:r>
              <a:rPr dirty="0" sz="1800" spc="-11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compact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set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bounded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away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from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0.</a:t>
            </a:r>
          </a:p>
          <a:p>
            <a:pPr marL="0" marR="0">
              <a:lnSpc>
                <a:spcPts val="2168"/>
              </a:lnSpc>
              <a:spcBef>
                <a:spcPts val="2101"/>
              </a:spcBef>
              <a:spcAft>
                <a:spcPts val="0"/>
              </a:spcAft>
            </a:pPr>
            <a:r>
              <a:rPr dirty="0" sz="1850" i="1">
                <a:solidFill>
                  <a:srgbClr val="000000"/>
                </a:solidFill>
                <a:latin typeface="Cambria"/>
                <a:cs typeface="Cambria"/>
              </a:rPr>
              <a:t>b)</a:t>
            </a:r>
            <a:r>
              <a:rPr dirty="0" sz="1850" spc="644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[Separation]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3016" y="3373094"/>
            <a:ext cx="149356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c)</a:t>
            </a:r>
            <a:r>
              <a:rPr dirty="0" sz="1800" spc="79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[Lipschitz]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3016" y="3915701"/>
            <a:ext cx="1907560" cy="3135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 i="1">
                <a:solidFill>
                  <a:srgbClr val="000000"/>
                </a:solidFill>
                <a:latin typeface="Cambria"/>
                <a:cs typeface="Cambria"/>
              </a:rPr>
              <a:t>d)</a:t>
            </a:r>
            <a:r>
              <a:rPr dirty="0" sz="1850" spc="638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[Monotonicity]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3016" y="5293335"/>
            <a:ext cx="3594043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e)</a:t>
            </a:r>
            <a:r>
              <a:rPr dirty="0" sz="1800" spc="79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[Concavity]</a:t>
            </a:r>
            <a:r>
              <a:rPr dirty="0" sz="1800" spc="425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compact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subsets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11011" y="6048799"/>
            <a:ext cx="4016395" cy="5716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the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assumptions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in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most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parts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of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the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paper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are</a:t>
            </a:r>
          </a:p>
          <a:p>
            <a:pPr marL="74612" marR="0">
              <a:lnSpc>
                <a:spcPts val="2040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less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restrictive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and</a:t>
            </a:r>
            <a:r>
              <a:rPr dirty="0" sz="1800" spc="1675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directly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depends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on</a:t>
            </a:r>
            <a:r>
              <a:rPr dirty="0" sz="1800" spc="66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800">
                <a:solidFill>
                  <a:srgbClr val="f2dcdb"/>
                </a:solidFill>
                <a:latin typeface="SSUOQG+FranklinGothic-MediumCond"/>
                <a:cs typeface="SSUOQG+FranklinGothic-MediumCond"/>
              </a:rPr>
              <a:t>ew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6/21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181" y="-17582"/>
            <a:ext cx="6467582" cy="1503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142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n-Player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Game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Equation</a:t>
            </a:r>
          </a:p>
          <a:p>
            <a:pPr marL="0" marR="0">
              <a:lnSpc>
                <a:spcPts val="2813"/>
              </a:lnSpc>
              <a:spcBef>
                <a:spcPts val="2078"/>
              </a:spcBef>
              <a:spcAft>
                <a:spcPts val="0"/>
              </a:spcAft>
            </a:pP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Regularity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solution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Master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Equation</a:t>
            </a:r>
          </a:p>
          <a:p>
            <a:pPr marL="112364" marR="0">
              <a:lnSpc>
                <a:spcPts val="2110"/>
              </a:lnSpc>
              <a:spcBef>
                <a:spcPts val="2241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Assumptions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imply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regularity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control.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545" y="1920977"/>
            <a:ext cx="8282243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Moreover,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using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spc="12">
                <a:solidFill>
                  <a:srgbClr val="000000"/>
                </a:solidFill>
                <a:latin typeface="Cambria"/>
                <a:cs typeface="Cambria"/>
              </a:rPr>
              <a:t>PDEtechniques</a:t>
            </a:r>
            <a:r>
              <a:rPr dirty="0" sz="1800" spc="-14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(linearizing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 spc="-1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coupled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forward-backward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system,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545" y="2195297"/>
            <a:ext cx="3730922" cy="580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fixed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point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theorem)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we</a:t>
            </a:r>
            <a:r>
              <a:rPr dirty="0" sz="1800" spc="-54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show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that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essential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forthcoming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results.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11323" y="2195297"/>
            <a:ext cx="291305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800" spc="13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Lipschitz.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This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property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545" y="3292577"/>
            <a:ext cx="246647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Forward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PDE:</a:t>
            </a:r>
            <a:r>
              <a:rPr dirty="0" sz="1800" spc="395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measure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8545" y="3841217"/>
            <a:ext cx="314571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Backward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PDE:</a:t>
            </a:r>
            <a:r>
              <a:rPr dirty="0" sz="1800" spc="395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value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function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7/21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6675" y="28277"/>
            <a:ext cx="5962668" cy="123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</a:p>
          <a:p>
            <a:pPr marL="320802" marR="0">
              <a:lnSpc>
                <a:spcPts val="2400"/>
              </a:lnSpc>
              <a:spcBef>
                <a:spcPts val="462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-Player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Game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085" y="2439599"/>
            <a:ext cx="3775385" cy="1861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50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Fundamental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Approximation</a:t>
            </a:r>
          </a:p>
          <a:p>
            <a:pPr marL="0" marR="0">
              <a:lnSpc>
                <a:spcPts val="2400"/>
              </a:lnSpc>
              <a:spcBef>
                <a:spcPts val="9558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Fluctuations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085" y="5477143"/>
            <a:ext cx="398173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  <a:r>
              <a:rPr dirty="0" sz="2400" spc="-5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8/21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3287548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Fundamental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Approximation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4516253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Approximating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value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function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86555" y="1276576"/>
            <a:ext cx="64487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(ME)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91291" y="1826062"/>
            <a:ext cx="429402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What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can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do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mbria"/>
                <a:cs typeface="Cambria"/>
              </a:rPr>
              <a:t>Master</a:t>
            </a:r>
            <a:r>
              <a:rPr dirty="0" sz="1800" i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mbria"/>
                <a:cs typeface="Cambria"/>
              </a:rPr>
              <a:t>Equation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2146" y="4468333"/>
            <a:ext cx="7432658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Cambria"/>
                <a:cs typeface="Cambria"/>
              </a:rPr>
              <a:t>Proof.</a:t>
            </a:r>
            <a:r>
              <a:rPr dirty="0" sz="1800" spc="-64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Ito’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̂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lemma,</a:t>
            </a:r>
            <a:r>
              <a:rPr dirty="0" sz="1800" spc="1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Gronwall’s</a:t>
            </a:r>
            <a:r>
              <a:rPr dirty="0" sz="1800" spc="-5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inequality,</a:t>
            </a:r>
            <a:r>
              <a:rPr dirty="0" sz="1800" spc="-124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structure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(HJB)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(ME)…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2146" y="5290301"/>
            <a:ext cx="8436312" cy="839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Already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we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improved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results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of</a:t>
            </a:r>
          </a:p>
          <a:p>
            <a:pPr marL="0" marR="0">
              <a:lnSpc>
                <a:spcPts val="1993"/>
              </a:lnSpc>
              <a:spcBef>
                <a:spcPts val="97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D.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Gomes,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J.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Mohr,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R.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Souza.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Continuous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time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finite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state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games.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AMO,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2013.</a:t>
            </a:r>
          </a:p>
          <a:p>
            <a:pPr marL="0" marR="0">
              <a:lnSpc>
                <a:spcPts val="2110"/>
              </a:lnSpc>
              <a:spcBef>
                <a:spcPts val="49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which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hold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only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on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small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time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interval.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9/21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3287548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Fundamental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Approximation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6866067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Approximating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empirical</a:t>
            </a:r>
            <a:r>
              <a:rPr dirty="0" sz="2400" spc="-37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distribution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-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coupling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86555" y="1276576"/>
            <a:ext cx="64487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(ME)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91291" y="1826062"/>
            <a:ext cx="429402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What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can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do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mbria"/>
                <a:cs typeface="Cambria"/>
              </a:rPr>
              <a:t>Master</a:t>
            </a:r>
            <a:r>
              <a:rPr dirty="0" sz="1800" i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mbria"/>
                <a:cs typeface="Cambria"/>
              </a:rPr>
              <a:t>Equation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5868" y="2371669"/>
            <a:ext cx="2977862" cy="7340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Consider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processes</a:t>
            </a:r>
          </a:p>
          <a:p>
            <a:pPr marL="2057870" marR="0">
              <a:lnSpc>
                <a:spcPts val="2110"/>
              </a:lnSpc>
              <a:spcBef>
                <a:spcPts val="12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 spc="395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where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48517" y="2371669"/>
            <a:ext cx="357909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whose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transition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rates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are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given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by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6363" y="3912084"/>
            <a:ext cx="288648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There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coupling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between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77426" y="3912084"/>
            <a:ext cx="51840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50192" y="3912084"/>
            <a:ext cx="1045626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such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that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10/21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3287548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Fundamental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Approximation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5514473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Approximating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empirical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distribution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3081" y="1415470"/>
            <a:ext cx="2029816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rates: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empirical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measure: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68102" y="1415470"/>
            <a:ext cx="19928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05333" y="1441512"/>
            <a:ext cx="2029817" cy="580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rates: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empirical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measure: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70938" y="1441512"/>
            <a:ext cx="19928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7550" y="2390001"/>
            <a:ext cx="213552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Initially,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every</a:t>
            </a:r>
            <a:r>
              <a:rPr dirty="0" sz="1800" spc="118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98834" y="2390001"/>
            <a:ext cx="19928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05333" y="2821017"/>
            <a:ext cx="132555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process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85922" y="2821017"/>
            <a:ext cx="107853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jumps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spc="37">
                <a:solidFill>
                  <a:srgbClr val="000000"/>
                </a:solidFill>
                <a:latin typeface="Cambria"/>
                <a:cs typeface="Cambria"/>
              </a:rPr>
              <a:t>to: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9973" y="3020959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43811" y="3100522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4982" y="5269636"/>
            <a:ext cx="5383083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coupling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pair</a:t>
            </a:r>
            <a:r>
              <a:rPr dirty="0" sz="1800" spc="158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stops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first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time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split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364346" y="5278552"/>
            <a:ext cx="2024145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key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observation: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6600"/>
                </a:solidFill>
                <a:latin typeface="Cambria"/>
                <a:cs typeface="Cambria"/>
              </a:rPr>
              <a:t>splitting</a:t>
            </a:r>
            <a:r>
              <a:rPr dirty="0" sz="1800" i="1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6600"/>
                </a:solidFill>
                <a:latin typeface="Cambria"/>
                <a:cs typeface="Cambria"/>
              </a:rPr>
              <a:t>rate</a:t>
            </a:r>
            <a:r>
              <a:rPr dirty="0" sz="1800" i="1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4982" y="6092596"/>
            <a:ext cx="379537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Thereafter,</a:t>
            </a:r>
            <a:r>
              <a:rPr dirty="0" sz="1800" spc="-2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move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independently.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11/21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3287548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Fundamental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Approximation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5514473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Approximating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empirical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distribution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721" y="1157659"/>
            <a:ext cx="2359686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Proof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Proposition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2: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1546" y="2426883"/>
            <a:ext cx="2024145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key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observation: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6600"/>
                </a:solidFill>
                <a:latin typeface="Cambria"/>
                <a:cs typeface="Cambria"/>
              </a:rPr>
              <a:t>splitting</a:t>
            </a:r>
            <a:r>
              <a:rPr dirty="0" sz="1800" i="1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6600"/>
                </a:solidFill>
                <a:latin typeface="Cambria"/>
                <a:cs typeface="Cambria"/>
              </a:rPr>
              <a:t>rate</a:t>
            </a:r>
            <a:r>
              <a:rPr dirty="0" sz="1800" i="1">
                <a:solidFill>
                  <a:srgbClr val="0066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9908" y="4539326"/>
            <a:ext cx="289422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Assumptions</a:t>
            </a:r>
            <a:r>
              <a:rPr dirty="0" sz="1800" spc="15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imply</a:t>
            </a:r>
            <a:r>
              <a:rPr dirty="0" sz="1800" spc="-23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that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53978" y="4539326"/>
            <a:ext cx="51840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71782" y="4539326"/>
            <a:ext cx="1448808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are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Lipschitz.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47106" y="5046424"/>
            <a:ext cx="276559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Proposition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(Bayraktar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10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C.)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84240" y="6278244"/>
            <a:ext cx="2441373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Gronwall’s</a:t>
            </a:r>
            <a:r>
              <a:rPr dirty="0" sz="1800" spc="-5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inequality….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12/21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6675" y="28277"/>
            <a:ext cx="5962668" cy="123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</a:p>
          <a:p>
            <a:pPr marL="320802" marR="0">
              <a:lnSpc>
                <a:spcPts val="2400"/>
              </a:lnSpc>
              <a:spcBef>
                <a:spcPts val="462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-Player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Game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085" y="2439599"/>
            <a:ext cx="3775385" cy="1861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50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Fundamental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Approximation</a:t>
            </a:r>
          </a:p>
          <a:p>
            <a:pPr marL="0" marR="0">
              <a:lnSpc>
                <a:spcPts val="2400"/>
              </a:lnSpc>
              <a:spcBef>
                <a:spcPts val="9558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Fluctuations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085" y="5477143"/>
            <a:ext cx="398173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  <a:r>
              <a:rPr dirty="0" sz="2400" spc="-5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13/21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50239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Fluctuations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096" y="997478"/>
            <a:ext cx="45466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48475" y="997478"/>
            <a:ext cx="51840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096" y="1546118"/>
            <a:ext cx="1553575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Assuming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that</a:t>
            </a:r>
          </a:p>
          <a:p>
            <a:pPr marL="0" marR="0">
              <a:lnSpc>
                <a:spcPts val="2110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11264" y="2094758"/>
            <a:ext cx="19928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8096" y="2643398"/>
            <a:ext cx="82000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where,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80897" y="4240629"/>
            <a:ext cx="3339739" cy="2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Let’s</a:t>
            </a:r>
            <a:r>
              <a:rPr dirty="0" sz="1300" spc="107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focus</a:t>
            </a:r>
            <a:r>
              <a:rPr dirty="0" sz="1300" spc="106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on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the</a:t>
            </a:r>
            <a:r>
              <a:rPr dirty="0" sz="1300" spc="106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diffusion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structure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03172" y="4834989"/>
            <a:ext cx="2502692" cy="46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rather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than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on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the</a:t>
            </a:r>
            <a:r>
              <a:rPr dirty="0" sz="1300" spc="106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explicit</a:t>
            </a:r>
          </a:p>
          <a:p>
            <a:pPr marL="677862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expressions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53966" y="5797435"/>
            <a:ext cx="104592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Key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idea: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639" y="6444286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50239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Fluctuations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6657"/>
            <a:ext cx="4050824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Proof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Theorem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2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-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Notation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146" y="1191195"/>
            <a:ext cx="5059657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4963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#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Players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moved</a:t>
            </a:r>
            <a:r>
              <a:rPr dirty="0" sz="1800" spc="1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ff"/>
                </a:solidFill>
                <a:latin typeface="Cambria"/>
                <a:cs typeface="Cambria"/>
              </a:rPr>
              <a:t>into</a:t>
            </a:r>
            <a:r>
              <a:rPr dirty="0" sz="1800" spc="-2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state</a:t>
            </a:r>
            <a:r>
              <a:rPr dirty="0" sz="1800" spc="158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until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time</a:t>
            </a:r>
            <a:r>
              <a:rPr dirty="0" sz="1800" spc="118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.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rate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800" spc="5147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where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146" y="2480804"/>
            <a:ext cx="5095846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4963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#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Players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moved</a:t>
            </a:r>
            <a:r>
              <a:rPr dirty="0" sz="1800" spc="1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ff0000"/>
                </a:solidFill>
                <a:latin typeface="Cambria"/>
                <a:cs typeface="Cambria"/>
              </a:rPr>
              <a:t>from</a:t>
            </a:r>
            <a:r>
              <a:rPr dirty="0" sz="1800" spc="-1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state</a:t>
            </a:r>
            <a:r>
              <a:rPr dirty="0" sz="1800" spc="158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until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time</a:t>
            </a:r>
            <a:r>
              <a:rPr dirty="0" sz="1800" spc="79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.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rate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800" spc="5147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where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15/21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6675" y="28277"/>
            <a:ext cx="5962668" cy="123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</a:p>
          <a:p>
            <a:pPr marL="320802" marR="0">
              <a:lnSpc>
                <a:spcPts val="2400"/>
              </a:lnSpc>
              <a:spcBef>
                <a:spcPts val="462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-Player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Game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085" y="2439599"/>
            <a:ext cx="3775385" cy="1861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50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Fundamental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Approximation</a:t>
            </a:r>
          </a:p>
          <a:p>
            <a:pPr marL="0" marR="0">
              <a:lnSpc>
                <a:spcPts val="2400"/>
              </a:lnSpc>
              <a:spcBef>
                <a:spcPts val="9558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Fluctuations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085" y="5477143"/>
            <a:ext cx="398173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  <a:r>
              <a:rPr dirty="0" sz="2400" spc="-5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2/21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50239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Fluctuations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6657"/>
            <a:ext cx="4385883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Proof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Theorem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2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–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Fluid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Limit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20782" y="2242727"/>
            <a:ext cx="1012031" cy="276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1f497d"/>
                </a:solidFill>
                <a:latin typeface="Cambria"/>
                <a:cs typeface="Cambria"/>
              </a:rPr>
              <a:t>Gronwall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38" y="4372688"/>
            <a:ext cx="43402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So,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97860" y="4372688"/>
            <a:ext cx="1637666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BDG</a:t>
            </a:r>
            <a:r>
              <a:rPr dirty="0" sz="1800" spc="243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imply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07996" y="5129614"/>
            <a:ext cx="2151753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Markov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inequality….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16/21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50239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Fluctuations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6657"/>
            <a:ext cx="4903433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Proof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Theorem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2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–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Diffusion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Limit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154" y="2100289"/>
            <a:ext cx="83607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Setting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5229" y="2100289"/>
            <a:ext cx="287367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rearranging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above,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17/21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50239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Fluctuations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6657"/>
            <a:ext cx="4903433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Proof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Theorem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2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–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Diffusion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Limit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154" y="2100289"/>
            <a:ext cx="83607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Setting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5229" y="2100289"/>
            <a:ext cx="287367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rearranging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above,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2146" y="3512051"/>
            <a:ext cx="8556692" cy="8093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Recall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Arzelà–Ascoli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theorem: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To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attain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relatively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compactness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functions,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they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need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to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be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spc="119" i="1">
                <a:solidFill>
                  <a:srgbClr val="000000"/>
                </a:solidFill>
                <a:latin typeface="Cambria"/>
                <a:cs typeface="Cambria"/>
              </a:rPr>
              <a:t>“</a:t>
            </a:r>
            <a:r>
              <a:rPr dirty="0" sz="1700" i="1">
                <a:solidFill>
                  <a:srgbClr val="ff0000"/>
                </a:solidFill>
                <a:latin typeface="Cambria"/>
                <a:cs typeface="Cambria"/>
              </a:rPr>
              <a:t>tamed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”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e.g.,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bounded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same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Lipschitz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const.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17/21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50239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Fluctuations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6657"/>
            <a:ext cx="4903433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Proof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Theorem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2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–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Diffusion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Limit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154" y="2100289"/>
            <a:ext cx="83607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Setting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5229" y="2100289"/>
            <a:ext cx="287367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rearranging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above,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73579" y="3104360"/>
            <a:ext cx="809066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C-tight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53047" y="3125246"/>
            <a:ext cx="809066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C-tight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2146" y="3512051"/>
            <a:ext cx="8556692" cy="8093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Recall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Arzelà–Ascoli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theorem: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To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attain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relatively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compactness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functions,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they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need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to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be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spc="119" i="1">
                <a:solidFill>
                  <a:srgbClr val="000000"/>
                </a:solidFill>
                <a:latin typeface="Cambria"/>
                <a:cs typeface="Cambria"/>
              </a:rPr>
              <a:t>“</a:t>
            </a:r>
            <a:r>
              <a:rPr dirty="0" sz="1700" i="1">
                <a:solidFill>
                  <a:srgbClr val="ff0000"/>
                </a:solidFill>
                <a:latin typeface="Cambria"/>
                <a:cs typeface="Cambria"/>
              </a:rPr>
              <a:t>tamed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”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e.g.,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bounded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same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Lipschitz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const.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2145" y="4530998"/>
            <a:ext cx="5322204" cy="29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RCLL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processes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spc="-77">
                <a:solidFill>
                  <a:srgbClr val="000000"/>
                </a:solidFill>
                <a:latin typeface="Cambria"/>
                <a:cs typeface="Cambria"/>
              </a:rPr>
              <a:t>“</a:t>
            </a:r>
            <a:r>
              <a:rPr dirty="0" sz="1700" i="1">
                <a:solidFill>
                  <a:srgbClr val="ff0000"/>
                </a:solidFill>
                <a:latin typeface="Cambria"/>
                <a:cs typeface="Cambria"/>
              </a:rPr>
              <a:t>tamed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”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formulated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by</a:t>
            </a:r>
            <a:r>
              <a:rPr dirty="0" sz="1700" spc="-7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ff0000"/>
                </a:solidFill>
                <a:latin typeface="Cambria"/>
                <a:cs typeface="Cambria"/>
              </a:rPr>
              <a:t>tightness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2137" y="5049158"/>
            <a:ext cx="1381069" cy="29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boundedness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2137" y="5826398"/>
            <a:ext cx="1105712" cy="29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oscillation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17/21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50239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Fluctuations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6657"/>
            <a:ext cx="4903433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Proof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Theorem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2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–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Diffusion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Limit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154" y="2100289"/>
            <a:ext cx="83607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Setting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5229" y="2100289"/>
            <a:ext cx="287367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rearranging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above,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73579" y="3104360"/>
            <a:ext cx="809066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C-tight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46204" y="3207291"/>
            <a:ext cx="809066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C-tight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0967" y="4638697"/>
            <a:ext cx="237814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Martingale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CLT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implies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4198" y="5226828"/>
            <a:ext cx="7107335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Some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technicalities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: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C-tightness</a:t>
            </a:r>
            <a:r>
              <a:rPr dirty="0" sz="1800" spc="-21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arguments,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together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 spc="15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fluid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limit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boundedness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Lipschitz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continuity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800" spc="642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Gronwall’s….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47687" y="5978592"/>
            <a:ext cx="148591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required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drift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17/21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6675" y="28277"/>
            <a:ext cx="5962668" cy="123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</a:p>
          <a:p>
            <a:pPr marL="320802" marR="0">
              <a:lnSpc>
                <a:spcPts val="2400"/>
              </a:lnSpc>
              <a:spcBef>
                <a:spcPts val="462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-Player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Game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085" y="2439599"/>
            <a:ext cx="3775385" cy="1861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50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Fundamental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Approximation</a:t>
            </a:r>
          </a:p>
          <a:p>
            <a:pPr marL="0" marR="0">
              <a:lnSpc>
                <a:spcPts val="2400"/>
              </a:lnSpc>
              <a:spcBef>
                <a:spcPts val="9558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Fluctuations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085" y="5477143"/>
            <a:ext cx="398173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  <a:r>
              <a:rPr dirty="0" sz="2400" spc="-5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18/21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349350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846" y="886863"/>
            <a:ext cx="7853818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Characterized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limits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value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function,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optimal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control,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empirical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7596" y="1161183"/>
            <a:ext cx="136438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distribution.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1846" y="1709823"/>
            <a:ext cx="231817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Fluctuations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result.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1846" y="2258463"/>
            <a:ext cx="228959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Convergence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rates.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1846" y="2807103"/>
            <a:ext cx="6666145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Solved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coupled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forward-backward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PDE.</a:t>
            </a:r>
          </a:p>
          <a:p>
            <a:pPr marL="0" marR="0">
              <a:lnSpc>
                <a:spcPts val="2110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Used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probability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tools: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coupling,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weak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convergence,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tightness,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...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19/21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802489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Future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Outlook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145" y="886863"/>
            <a:ext cx="1887148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(1)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Social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planner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145" y="1435503"/>
            <a:ext cx="195394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(2)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Common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noise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145" y="1984143"/>
            <a:ext cx="210825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(3)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Graph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structure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2145" y="2532783"/>
            <a:ext cx="3635610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(4)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Mechanism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design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learning</a:t>
            </a:r>
          </a:p>
          <a:p>
            <a:pPr marL="0" marR="0">
              <a:lnSpc>
                <a:spcPts val="2110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(5)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Real-world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applications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20/21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802489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Future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Outlook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771" y="886863"/>
            <a:ext cx="2108254" cy="14033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(1)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Social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planner</a:t>
            </a:r>
          </a:p>
          <a:p>
            <a:pPr marL="0" marR="0">
              <a:lnSpc>
                <a:spcPts val="2110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(2)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Common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noise</a:t>
            </a:r>
          </a:p>
          <a:p>
            <a:pPr marL="0" marR="0">
              <a:lnSpc>
                <a:spcPts val="2110"/>
              </a:lnSpc>
              <a:spcBef>
                <a:spcPts val="22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(3)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Graph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structure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31167" y="1132903"/>
            <a:ext cx="391923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Wright-Fisher/Moran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control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problem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771" y="2532783"/>
            <a:ext cx="3635610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(4)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Mechanism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design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learning</a:t>
            </a:r>
          </a:p>
          <a:p>
            <a:pPr marL="0" marR="0">
              <a:lnSpc>
                <a:spcPts val="2110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(5)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Real-world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applications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77001" y="3972339"/>
            <a:ext cx="26190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Cambria"/>
                <a:cs typeface="Cambria"/>
              </a:rPr>
              <a:t>z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79316" y="4551135"/>
            <a:ext cx="262793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0000"/>
                </a:solidFill>
                <a:latin typeface="Cambria"/>
                <a:cs typeface="Cambria"/>
              </a:rPr>
              <a:t>x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76569" y="5988289"/>
            <a:ext cx="26670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0000"/>
                </a:solidFill>
                <a:latin typeface="Cambria"/>
                <a:cs typeface="Cambria"/>
              </a:rPr>
              <a:t>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20/21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802489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Future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Outlook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771" y="886863"/>
            <a:ext cx="1887148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(1)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Social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planner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771" y="1435503"/>
            <a:ext cx="195394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(2)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Common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noise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771" y="1984143"/>
            <a:ext cx="210825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(3)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Graph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structure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771" y="2532783"/>
            <a:ext cx="3635610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(4)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Mechanism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design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learning</a:t>
            </a:r>
          </a:p>
          <a:p>
            <a:pPr marL="0" marR="0">
              <a:lnSpc>
                <a:spcPts val="2110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(5)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Real-world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applications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771" y="4070160"/>
            <a:ext cx="4675745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E.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Bayraktar,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Cohen,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Cecchin,</a:t>
            </a:r>
            <a:r>
              <a:rPr dirty="0" sz="1800" spc="6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F.</a:t>
            </a:r>
          </a:p>
          <a:p>
            <a:pPr marL="28575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Delarue.</a:t>
            </a:r>
            <a:r>
              <a:rPr dirty="0" sz="1800" spc="409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Finite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state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Mean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Field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Games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with</a:t>
            </a:r>
          </a:p>
          <a:p>
            <a:pPr marL="285750" marR="0">
              <a:lnSpc>
                <a:spcPts val="2110"/>
              </a:lnSpc>
              <a:spcBef>
                <a:spcPts val="49"/>
              </a:spcBef>
              <a:spcAft>
                <a:spcPts val="0"/>
              </a:spcAft>
            </a:pP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Wright-Fisher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common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noise,</a:t>
            </a:r>
            <a:r>
              <a:rPr dirty="0" sz="1800" spc="-74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arXiv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2019.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771" y="5129799"/>
            <a:ext cx="4553185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Cecchin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spc="-21">
                <a:solidFill>
                  <a:srgbClr val="000000"/>
                </a:solidFill>
                <a:latin typeface="Cambria"/>
                <a:cs typeface="Cambria"/>
              </a:rPr>
              <a:t>Delarue.</a:t>
            </a:r>
            <a:r>
              <a:rPr dirty="0" sz="1800" spc="43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Selection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by</a:t>
            </a:r>
          </a:p>
          <a:p>
            <a:pPr marL="28575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vanishing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common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noise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for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potential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finite</a:t>
            </a:r>
          </a:p>
          <a:p>
            <a:pPr marL="285750" marR="0">
              <a:lnSpc>
                <a:spcPts val="2110"/>
              </a:lnSpc>
              <a:spcBef>
                <a:spcPts val="49"/>
              </a:spcBef>
              <a:spcAft>
                <a:spcPts val="0"/>
              </a:spcAft>
            </a:pP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state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mean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field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games,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arXiv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2020.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20/21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6675" y="28277"/>
            <a:ext cx="5962668" cy="123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</a:p>
          <a:p>
            <a:pPr marL="320802" marR="0">
              <a:lnSpc>
                <a:spcPts val="2400"/>
              </a:lnSpc>
              <a:spcBef>
                <a:spcPts val="462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5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-Player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Game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Master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085" y="2439599"/>
            <a:ext cx="3775385" cy="18616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507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Fundamental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Approximation</a:t>
            </a:r>
          </a:p>
          <a:p>
            <a:pPr marL="0" marR="0">
              <a:lnSpc>
                <a:spcPts val="2400"/>
              </a:lnSpc>
              <a:spcBef>
                <a:spcPts val="9558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Fluctuations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085" y="5477143"/>
            <a:ext cx="398173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  <a:r>
              <a:rPr dirty="0" sz="2400" spc="-5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Outlook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2/21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802489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Future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Outlook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145" y="886863"/>
            <a:ext cx="1887148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(1)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Social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planner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145" y="1435503"/>
            <a:ext cx="195394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(2)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Common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noise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145" y="1984143"/>
            <a:ext cx="210825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(3)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Graph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structure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2145" y="2532783"/>
            <a:ext cx="3635610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(4)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Mechanism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design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learning</a:t>
            </a:r>
          </a:p>
          <a:p>
            <a:pPr marL="0" marR="0">
              <a:lnSpc>
                <a:spcPts val="2110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(5)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Real-world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applications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20/21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802489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Future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Outlook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145" y="886863"/>
            <a:ext cx="1887148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(1)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Social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planner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145" y="1435503"/>
            <a:ext cx="195394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(2)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Common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noise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145" y="1984143"/>
            <a:ext cx="210825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(3)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Graph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structure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2145" y="2532783"/>
            <a:ext cx="3635610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(4)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Mechanism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design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learning</a:t>
            </a:r>
          </a:p>
          <a:p>
            <a:pPr marL="0" marR="0">
              <a:lnSpc>
                <a:spcPts val="2110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(5)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Real-world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applications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20/21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802489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Future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Outlook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145" y="886863"/>
            <a:ext cx="188867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(1)</a:t>
            </a:r>
            <a:r>
              <a:rPr dirty="0" sz="1800" spc="1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Social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planner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145" y="1435503"/>
            <a:ext cx="195474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(2)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Common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noise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145" y="1984143"/>
            <a:ext cx="210825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(3)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Graph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structure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2145" y="2532783"/>
            <a:ext cx="3635610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(4)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Mechanism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design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learning</a:t>
            </a:r>
          </a:p>
          <a:p>
            <a:pPr marL="0" marR="0">
              <a:lnSpc>
                <a:spcPts val="2110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(5)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Real-world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applications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39" y="6444286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20/21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28697" y="229793"/>
            <a:ext cx="4215905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953735"/>
                </a:solidFill>
                <a:latin typeface="Calibri"/>
                <a:cs typeface="Calibri"/>
              </a:rPr>
              <a:t>THANK</a:t>
            </a:r>
            <a:r>
              <a:rPr dirty="0" sz="6000" b="1">
                <a:solidFill>
                  <a:srgbClr val="953735"/>
                </a:solidFill>
                <a:latin typeface="Calibri"/>
                <a:cs typeface="Calibri"/>
              </a:rPr>
              <a:t> </a:t>
            </a:r>
            <a:r>
              <a:rPr dirty="0" sz="6000" b="1">
                <a:solidFill>
                  <a:srgbClr val="953735"/>
                </a:solidFill>
                <a:latin typeface="Calibri"/>
                <a:cs typeface="Calibri"/>
              </a:rPr>
              <a:t>YOU!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39" y="6475818"/>
            <a:ext cx="52022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21/21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50239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Fluctuations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096" y="997478"/>
            <a:ext cx="45466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48475" y="997478"/>
            <a:ext cx="51840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096" y="1546118"/>
            <a:ext cx="1553575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Assuming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that</a:t>
            </a:r>
          </a:p>
          <a:p>
            <a:pPr marL="0" marR="0">
              <a:lnSpc>
                <a:spcPts val="2110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06002" y="1815555"/>
            <a:ext cx="147960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Matrix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whose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85069" y="1815555"/>
            <a:ext cx="83744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term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11264" y="2094758"/>
            <a:ext cx="19928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8096" y="2643398"/>
            <a:ext cx="82000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where,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80897" y="4240629"/>
            <a:ext cx="3339739" cy="2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Let’s</a:t>
            </a:r>
            <a:r>
              <a:rPr dirty="0" sz="1300" spc="107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focus</a:t>
            </a:r>
            <a:r>
              <a:rPr dirty="0" sz="1300" spc="106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on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the</a:t>
            </a:r>
            <a:r>
              <a:rPr dirty="0" sz="1300" spc="106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diffusion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structure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03172" y="4834989"/>
            <a:ext cx="2502692" cy="46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rather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than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on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the</a:t>
            </a:r>
            <a:r>
              <a:rPr dirty="0" sz="1300" spc="106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explicit</a:t>
            </a:r>
          </a:p>
          <a:p>
            <a:pPr marL="677862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expressions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53966" y="5797435"/>
            <a:ext cx="104592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Key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idea: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8639" y="6444286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50239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Fluctuations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096" y="997478"/>
            <a:ext cx="45466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48475" y="997478"/>
            <a:ext cx="51840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096" y="1546118"/>
            <a:ext cx="1553575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Assuming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that</a:t>
            </a:r>
          </a:p>
          <a:p>
            <a:pPr marL="0" marR="0">
              <a:lnSpc>
                <a:spcPts val="2110"/>
              </a:lnSpc>
              <a:spcBef>
                <a:spcPts val="22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11264" y="2094758"/>
            <a:ext cx="19928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8096" y="2643398"/>
            <a:ext cx="82000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where,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80897" y="4240629"/>
            <a:ext cx="3339739" cy="2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Let’s</a:t>
            </a:r>
            <a:r>
              <a:rPr dirty="0" sz="1300" spc="107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focus</a:t>
            </a:r>
            <a:r>
              <a:rPr dirty="0" sz="1300" spc="106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on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the</a:t>
            </a:r>
            <a:r>
              <a:rPr dirty="0" sz="1300" spc="106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diffusion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structure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03172" y="4834989"/>
            <a:ext cx="2502692" cy="46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rather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than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on</a:t>
            </a:r>
            <a:r>
              <a:rPr dirty="0" sz="1300" spc="105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the</a:t>
            </a:r>
            <a:r>
              <a:rPr dirty="0" sz="1300" spc="106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 </a:t>
            </a: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explicit</a:t>
            </a:r>
          </a:p>
          <a:p>
            <a:pPr marL="677862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QHSQDM+LucidaCalligraphy-Italic"/>
                <a:cs typeface="QHSQDM+LucidaCalligraphy-Italic"/>
              </a:rPr>
              <a:t>expressions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53966" y="5797435"/>
            <a:ext cx="104592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Key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idea: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639" y="6444286"/>
            <a:ext cx="22964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1502395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Fluctuations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6657"/>
            <a:ext cx="4903433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Proof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Theorem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2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–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Diffusion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5968"/>
                </a:solidFill>
                <a:latin typeface="Cambria"/>
                <a:cs typeface="Cambria"/>
              </a:rPr>
              <a:t>Limit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154" y="2100289"/>
            <a:ext cx="83607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Setting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5229" y="2100289"/>
            <a:ext cx="287367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rearranging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above,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73579" y="3104360"/>
            <a:ext cx="809066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C-tight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46204" y="3207291"/>
            <a:ext cx="809066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C-tight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0967" y="4638697"/>
            <a:ext cx="237814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Martingale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CLT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implies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4198" y="5226828"/>
            <a:ext cx="7107335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Some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technicalities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: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C-tightness</a:t>
            </a:r>
            <a:r>
              <a:rPr dirty="0" sz="1800" spc="-21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arguments,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together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 spc="15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fluid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limit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boundedness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Lipschitz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continuity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800" spc="642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Grӧnwall’s….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47687" y="5978592"/>
            <a:ext cx="148591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required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drift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4926611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n-Player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Game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6467582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Regularity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solution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Master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545" y="1179871"/>
            <a:ext cx="2895001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Assumptions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imply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that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Lipschitz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continuous.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88358" y="1179871"/>
            <a:ext cx="232000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regular.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Specifically,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65292" y="1179871"/>
            <a:ext cx="314138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2146" y="1920806"/>
            <a:ext cx="7819476" cy="580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Following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PDE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techniques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(linearizing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forward-backward</a:t>
            </a:r>
            <a:r>
              <a:rPr dirty="0" sz="1800" spc="49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system,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fixed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point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theorems)</a:t>
            </a:r>
            <a:r>
              <a:rPr dirty="0" sz="1800" spc="-17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developed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diffusion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case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by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4392" y="2631533"/>
            <a:ext cx="8227270" cy="580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Cardaliaguet,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Delarue,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J.-M.,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Lasry,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P.-L.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Lions.</a:t>
            </a:r>
            <a:r>
              <a:rPr dirty="0" sz="1800" spc="117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The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master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equation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and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the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convergence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problem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in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mean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field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games.</a:t>
            </a:r>
            <a:r>
              <a:rPr dirty="0" sz="1800" spc="52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arXiv,</a:t>
            </a:r>
            <a:r>
              <a:rPr dirty="0" sz="1800" spc="-63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2015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2146" y="3292406"/>
            <a:ext cx="1455506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show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that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results.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24512" y="3292406"/>
            <a:ext cx="575998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Lipschitz.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This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property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essential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forthcoming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7/19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4926611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n-Player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Game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6467582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Regularity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solution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of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Master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545" y="1179871"/>
            <a:ext cx="2895001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Assumptions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imply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that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Lipschitz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continuous.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88358" y="1179871"/>
            <a:ext cx="232000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regular.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Specifically,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65292" y="1179871"/>
            <a:ext cx="314138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2146" y="1920806"/>
            <a:ext cx="7819476" cy="580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Following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PDE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techniques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(linearizing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forward-backward</a:t>
            </a:r>
            <a:r>
              <a:rPr dirty="0" sz="1800" spc="49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system,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fixed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point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theorems)</a:t>
            </a:r>
            <a:r>
              <a:rPr dirty="0" sz="1800" spc="-17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developed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diffusion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case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by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4392" y="2631533"/>
            <a:ext cx="8227270" cy="580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Cardaliaguet,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Delarue,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J.-M.,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Lasry,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P.-L.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Lions.</a:t>
            </a:r>
            <a:r>
              <a:rPr dirty="0" sz="1800" spc="117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The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master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equation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and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the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convergence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problem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in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mean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field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1e09b7"/>
                </a:solidFill>
                <a:latin typeface="Cambria"/>
                <a:cs typeface="Cambria"/>
              </a:rPr>
              <a:t>games.</a:t>
            </a:r>
            <a:r>
              <a:rPr dirty="0" sz="1800" spc="52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arXiv,</a:t>
            </a:r>
            <a:r>
              <a:rPr dirty="0" sz="1800" spc="-63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2015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2146" y="3292406"/>
            <a:ext cx="1455506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show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that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results.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24512" y="3292406"/>
            <a:ext cx="5759989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Lipschitz.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This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property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essential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forthcoming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7/19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4921404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-Player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Game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2558514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Literature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–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contd.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6968" y="1052846"/>
            <a:ext cx="8261188" cy="5502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master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equation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in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mean-field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games: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This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PDE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equation,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whose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solution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associated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limit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value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functions.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6968" y="1824053"/>
            <a:ext cx="8908004" cy="8168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Cambria"/>
                <a:cs typeface="Cambria"/>
              </a:rPr>
              <a:t>(1)</a:t>
            </a:r>
            <a:r>
              <a:rPr dirty="0" sz="1750" spc="1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Gomes,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Velho,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M.-T.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Wolfram.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Socio-economic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applications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of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finite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state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mean</a:t>
            </a:r>
          </a:p>
          <a:p>
            <a:pPr marL="342900" marR="0">
              <a:lnSpc>
                <a:spcPts val="1993"/>
              </a:lnSpc>
              <a:spcBef>
                <a:spcPts val="35"/>
              </a:spcBef>
              <a:spcAft>
                <a:spcPts val="0"/>
              </a:spcAft>
            </a:pP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games.</a:t>
            </a:r>
            <a:r>
              <a:rPr dirty="0" sz="1700" spc="-18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Phil.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Trans.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Soc.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2014.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Cambria"/>
                <a:cs typeface="Cambria"/>
              </a:rPr>
              <a:t>(2)</a:t>
            </a:r>
            <a:r>
              <a:rPr dirty="0" sz="1750" spc="1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Carmona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Delarue.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equation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for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large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population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equilibriums.</a:t>
            </a:r>
            <a:r>
              <a:rPr dirty="0" sz="1700" spc="87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Stoch.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9868" y="2607326"/>
            <a:ext cx="2200659" cy="29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Analysis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&amp;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App.,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2014.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6968" y="2866406"/>
            <a:ext cx="8746698" cy="21047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(3)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Bensoussan,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Frehse,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Yam.</a:t>
            </a:r>
            <a:r>
              <a:rPr dirty="0" sz="1700" spc="1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equation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in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theory.</a:t>
            </a:r>
            <a:r>
              <a:rPr dirty="0" sz="1700" spc="6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Math.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Pures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et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App.,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2015.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(4)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Carmona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spc="10">
                <a:solidFill>
                  <a:srgbClr val="000000"/>
                </a:solidFill>
                <a:latin typeface="Cambria"/>
                <a:cs typeface="Cambria"/>
              </a:rPr>
              <a:t>Wang.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Finite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state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games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with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major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and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minor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players.</a:t>
            </a:r>
            <a:r>
              <a:rPr dirty="0" sz="1700" spc="112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arXiv,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2016.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(5)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Cardaliaguet,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Delarue,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J.-M.</a:t>
            </a:r>
            <a:r>
              <a:rPr dirty="0" sz="1700" spc="-17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Lasry,</a:t>
            </a:r>
            <a:r>
              <a:rPr dirty="0" sz="1700" spc="-139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P.-L.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Lions.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equation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and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the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convergence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problem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in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games.</a:t>
            </a:r>
            <a:r>
              <a:rPr dirty="0" sz="1700" spc="58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arXiv,</a:t>
            </a:r>
            <a:r>
              <a:rPr dirty="0" sz="1700" spc="-6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2015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(6)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Delarue,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Lacker,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K.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Ramanan.</a:t>
            </a:r>
            <a:r>
              <a:rPr dirty="0" sz="1700" spc="-2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From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equation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to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game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limit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theory: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A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central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limit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theorem.</a:t>
            </a:r>
            <a:r>
              <a:rPr dirty="0" sz="1700" spc="23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arXiv,</a:t>
            </a:r>
            <a:r>
              <a:rPr dirty="0" sz="1700" spc="-6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2018.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6968" y="4939045"/>
            <a:ext cx="8607306" cy="5502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(7)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Delarue,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Lacker,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K.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Ramanan.</a:t>
            </a:r>
            <a:r>
              <a:rPr dirty="0" sz="1700" spc="-2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From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equation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to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game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limit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theory: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Large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deviations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and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concentration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of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measure.</a:t>
            </a:r>
            <a:r>
              <a:rPr dirty="0" sz="1700" spc="85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arXiv,</a:t>
            </a:r>
            <a:r>
              <a:rPr dirty="0" sz="1700" spc="-6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2018.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9791" y="650579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4/22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4921404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-Player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Game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1473547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Literature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181" y="1059224"/>
            <a:ext cx="1833110" cy="29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Mean-field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games: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181" y="1318304"/>
            <a:ext cx="9130647" cy="2622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(1)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J.-M.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Lasry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P.-L.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Lions.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Jeux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à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champ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moyen.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I.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Le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cas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stationnaire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Math.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Acad.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Sci.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Paris,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spc="-14">
                <a:solidFill>
                  <a:srgbClr val="000000"/>
                </a:solidFill>
                <a:latin typeface="Cambria"/>
                <a:cs typeface="Cambria"/>
              </a:rPr>
              <a:t>2006.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(2)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J.-M.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Lasry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P.-L.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Lions.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Jeux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à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champ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moyen.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II.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Horizon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ni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et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spc="10" i="1">
                <a:solidFill>
                  <a:srgbClr val="0000ff"/>
                </a:solidFill>
                <a:latin typeface="Cambria"/>
                <a:cs typeface="Cambria"/>
              </a:rPr>
              <a:t>contrôle</a:t>
            </a:r>
            <a:r>
              <a:rPr dirty="0" sz="1700" spc="-1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optimal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Math.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Acad.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Sci.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Paris,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2006.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(3)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J.-M.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Lasry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P.-L.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Lions.</a:t>
            </a:r>
            <a:r>
              <a:rPr dirty="0" sz="1700" spc="1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games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Jpn.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Math.,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2007.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(4)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Huang,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E.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Caines,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Malhame.</a:t>
            </a:r>
            <a:r>
              <a:rPr dirty="0" sz="1700" spc="-23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Nash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certainty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equivalence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principle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Mckean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-Vlasov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systems: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invariance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principle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entry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spc="11" i="1">
                <a:solidFill>
                  <a:srgbClr val="0000ff"/>
                </a:solidFill>
                <a:latin typeface="Cambria"/>
                <a:cs typeface="Cambria"/>
              </a:rPr>
              <a:t>adaptation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Decision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Control,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IEEE,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2007.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(5)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Huang,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Malhame,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E.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Caines.</a:t>
            </a:r>
            <a:r>
              <a:rPr dirty="0" sz="1700" spc="-23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Large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population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stochastic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dynamic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games: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Closed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loop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McKean-Vlasov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systems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Nash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certainty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equivalence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spc="12" i="1">
                <a:solidFill>
                  <a:srgbClr val="0000ff"/>
                </a:solidFill>
                <a:latin typeface="Cambria"/>
                <a:cs typeface="Cambria"/>
              </a:rPr>
              <a:t>principle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Commun.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Inf.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Syst.,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2006.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181" y="4168183"/>
            <a:ext cx="6395724" cy="29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literature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expanding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rapidly.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Our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underlying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model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based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on: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181" y="4686343"/>
            <a:ext cx="8910350" cy="29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(6)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Gomes,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Mohr,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Souza.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Continuous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time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finite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state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games.</a:t>
            </a:r>
            <a:r>
              <a:rPr dirty="0" sz="1700" spc="86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AMO,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2013.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40" y="5431657"/>
            <a:ext cx="8987825" cy="854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following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paper</a:t>
            </a:r>
            <a:r>
              <a:rPr dirty="0" sz="1800" spc="-28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also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considers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same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model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ours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studies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finite-state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MFGs: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(7)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Cechin,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G.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Pelino.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Convergence,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Fluctuations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Large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Deviations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for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finite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state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</a:p>
          <a:p>
            <a:pPr marL="0" marR="0">
              <a:lnSpc>
                <a:spcPts val="2110"/>
              </a:lnSpc>
              <a:spcBef>
                <a:spcPts val="49"/>
              </a:spcBef>
              <a:spcAft>
                <a:spcPts val="0"/>
              </a:spcAft>
            </a:pP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Games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via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Master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0000ff"/>
                </a:solidFill>
                <a:latin typeface="Cambria"/>
                <a:cs typeface="Cambria"/>
              </a:rPr>
              <a:t>Equation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SPA,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2019.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3/21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39" y="6457698"/>
            <a:ext cx="321915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QEVAGJ+ArialMT"/>
                <a:cs typeface="QEVAGJ+ArialMT"/>
              </a:rPr>
              <a:t>40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36535" y="6457698"/>
            <a:ext cx="91514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QEVAGJ+ArialMT"/>
                <a:cs typeface="QEVAGJ+ArialMT"/>
              </a:rPr>
              <a:t>15/01/2013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4921404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-Player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Game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2558514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Literature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–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contd.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6968" y="1052846"/>
            <a:ext cx="8261188" cy="5502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master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equation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in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mean-field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games: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This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PDE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equation,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whose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solution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associated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limit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value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functions.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6968" y="1824053"/>
            <a:ext cx="8908004" cy="8168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Cambria"/>
                <a:cs typeface="Cambria"/>
              </a:rPr>
              <a:t>(1)</a:t>
            </a:r>
            <a:r>
              <a:rPr dirty="0" sz="1750" spc="1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Gomes,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Velho,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M.-T.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Wolfram.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Socio-economic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applications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finite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state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</a:p>
          <a:p>
            <a:pPr marL="342900" marR="0">
              <a:lnSpc>
                <a:spcPts val="1993"/>
              </a:lnSpc>
              <a:spcBef>
                <a:spcPts val="35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games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Phil.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Trans.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Soc.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2014.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Cambria"/>
                <a:cs typeface="Cambria"/>
              </a:rPr>
              <a:t>(2)</a:t>
            </a:r>
            <a:r>
              <a:rPr dirty="0" sz="1750" spc="12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Carmona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Delarue.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equation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for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large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population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equilibriums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Stoch.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9868" y="2607326"/>
            <a:ext cx="2200659" cy="2912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Analysis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&amp;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App.,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2014.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6968" y="2866406"/>
            <a:ext cx="8746698" cy="2622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(3)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Bensoussan,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Frehse,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Yam.</a:t>
            </a:r>
            <a:r>
              <a:rPr dirty="0" sz="1700" spc="1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equation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in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theory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Math.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Pures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et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App.,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2015.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(4)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Gangbo,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Swiech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spc="-211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700" spc="214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Existence</a:t>
            </a:r>
            <a:r>
              <a:rPr dirty="0" sz="1700" spc="-15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solution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to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equation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arising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from</a:t>
            </a:r>
            <a:r>
              <a:rPr dirty="0" sz="1700" spc="93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theory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of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games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Diff.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Eqs.,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2015.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(5)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Carmona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spc="10">
                <a:solidFill>
                  <a:srgbClr val="000000"/>
                </a:solidFill>
                <a:latin typeface="Cambria"/>
                <a:cs typeface="Cambria"/>
              </a:rPr>
              <a:t>Wang.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Finite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state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games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with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major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minor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spc="15" i="1">
                <a:solidFill>
                  <a:srgbClr val="0000ff"/>
                </a:solidFill>
                <a:latin typeface="Cambria"/>
                <a:cs typeface="Cambria"/>
              </a:rPr>
              <a:t>players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arXiv,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2016.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(6)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Cardaliaguet,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Delarue,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J.-M.</a:t>
            </a:r>
            <a:r>
              <a:rPr dirty="0" sz="1700" spc="-17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Lasry,</a:t>
            </a:r>
            <a:r>
              <a:rPr dirty="0" sz="1700" spc="-139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P.-L.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Lions.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equation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convergence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problem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in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spc="10" i="1">
                <a:solidFill>
                  <a:srgbClr val="0000ff"/>
                </a:solidFill>
                <a:latin typeface="Cambria"/>
                <a:cs typeface="Cambria"/>
              </a:rPr>
              <a:t>games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Princeton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Press,</a:t>
            </a:r>
            <a:r>
              <a:rPr dirty="0" sz="1700" spc="-25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2019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(7)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F.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Delarue,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Lacker,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K.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Ramanan.</a:t>
            </a:r>
            <a:r>
              <a:rPr dirty="0" sz="1700" spc="-25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From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equation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to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game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limit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theory: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central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limit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theorem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EJoP,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2019.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6968" y="5457205"/>
            <a:ext cx="8574746" cy="5502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(8)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JF.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Chassanguex,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D.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spc="14">
                <a:solidFill>
                  <a:srgbClr val="000000"/>
                </a:solidFill>
                <a:latin typeface="Cambria"/>
                <a:cs typeface="Cambria"/>
              </a:rPr>
              <a:t>Crisan,F.</a:t>
            </a:r>
            <a:r>
              <a:rPr dirty="0" sz="1700" spc="-15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spc="-23">
                <a:solidFill>
                  <a:srgbClr val="000000"/>
                </a:solidFill>
                <a:latin typeface="Cambria"/>
                <a:cs typeface="Cambria"/>
              </a:rPr>
              <a:t>Delarue.</a:t>
            </a:r>
            <a:r>
              <a:rPr dirty="0" sz="1700" spc="25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probabilistic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approach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to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classical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solutions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equation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for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large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population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equilibria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.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Memoirs</a:t>
            </a:r>
            <a:r>
              <a:rPr dirty="0" sz="1700" spc="12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AMS,</a:t>
            </a:r>
            <a:r>
              <a:rPr dirty="0" sz="1700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to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appear.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9791" y="650579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3/21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4921404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 i="1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-Player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Game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2558514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Literature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–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contd.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6968" y="1311926"/>
            <a:ext cx="8910449" cy="21047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(9)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Cardaliaguet,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P.,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Cirant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Porretta,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700" spc="-3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Splitting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methods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short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time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existence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for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the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equations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in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spc="14" i="1">
                <a:solidFill>
                  <a:srgbClr val="0000ff"/>
                </a:solidFill>
                <a:latin typeface="Cambria"/>
                <a:cs typeface="Cambria"/>
              </a:rPr>
              <a:t>games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preprint.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(10)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Gangbo,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Meszaros,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spc="-225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700" spc="22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Global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wellposedness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equations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for</a:t>
            </a:r>
            <a:r>
              <a:rPr dirty="0" sz="1700" spc="31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deterministic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displacement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convex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potential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spc="17" i="1">
                <a:solidFill>
                  <a:srgbClr val="0000ff"/>
                </a:solidFill>
                <a:latin typeface="Cambria"/>
                <a:cs typeface="Cambria"/>
              </a:rPr>
              <a:t>games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preprint.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(11)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Wu,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Zhang,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</a:t>
            </a:r>
            <a:r>
              <a:rPr dirty="0" sz="1700" spc="-63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Viscosity</a:t>
            </a:r>
            <a:r>
              <a:rPr dirty="0" sz="1700" spc="2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Solutions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to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Parabolic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Master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Equations</a:t>
            </a:r>
            <a:r>
              <a:rPr dirty="0" sz="1700" spc="74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McKean-Vlasov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SDEs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with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Closed-loop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Controls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preprint.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(12)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Mou,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Zhang,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J.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Wellposedness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Second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Order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Master</a:t>
            </a:r>
            <a:r>
              <a:rPr dirty="0" sz="1700" spc="21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Equations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for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Mean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Field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Games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with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Non-smooth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0000ff"/>
                </a:solidFill>
                <a:latin typeface="Cambria"/>
                <a:cs typeface="Cambria"/>
              </a:rPr>
              <a:t>Data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preprint.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2146" y="4288041"/>
            <a:ext cx="8371436" cy="8093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This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talk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based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on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700" spc="-23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spc="-374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u="sng">
                <a:solidFill>
                  <a:srgbClr val="000000"/>
                </a:solidFill>
                <a:latin typeface="Cambria"/>
                <a:cs typeface="Cambria"/>
              </a:rPr>
              <a:t>paper:</a:t>
            </a:r>
          </a:p>
          <a:p>
            <a:pPr marL="0" marR="0">
              <a:lnSpc>
                <a:spcPts val="1993"/>
              </a:lnSpc>
              <a:spcBef>
                <a:spcPts val="46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(13)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E.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Bayraktar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A.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Cohen.</a:t>
            </a:r>
            <a:r>
              <a:rPr dirty="0" sz="1700" spc="-77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Analysis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of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a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finite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state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many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player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game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using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its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master</a:t>
            </a:r>
          </a:p>
          <a:p>
            <a:pPr marL="0" marR="0">
              <a:lnSpc>
                <a:spcPts val="1993"/>
              </a:lnSpc>
              <a:spcBef>
                <a:spcPts val="96"/>
              </a:spcBef>
              <a:spcAft>
                <a:spcPts val="0"/>
              </a:spcAft>
            </a:pPr>
            <a:r>
              <a:rPr dirty="0" sz="1700" i="1">
                <a:solidFill>
                  <a:srgbClr val="1e09b7"/>
                </a:solidFill>
                <a:latin typeface="Cambria"/>
                <a:cs typeface="Cambria"/>
              </a:rPr>
              <a:t>equation,</a:t>
            </a:r>
            <a:r>
              <a:rPr dirty="0" sz="1700" spc="20" i="1">
                <a:solidFill>
                  <a:srgbClr val="1e09b7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SICON,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700">
                <a:solidFill>
                  <a:srgbClr val="000000"/>
                </a:solidFill>
                <a:latin typeface="Cambria"/>
                <a:cs typeface="Cambria"/>
              </a:rPr>
              <a:t>2018.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9791" y="650579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3/21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4926611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n-Player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Game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2618054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 i="1">
                <a:solidFill>
                  <a:srgbClr val="632523"/>
                </a:solidFill>
                <a:latin typeface="Cambria"/>
                <a:cs typeface="Cambria"/>
              </a:rPr>
              <a:t>n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-Player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Game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2245" y="1110377"/>
            <a:ext cx="234655" cy="574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</a:p>
          <a:p>
            <a:pPr marL="0" marR="0">
              <a:lnSpc>
                <a:spcPts val="206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5595" y="1105856"/>
            <a:ext cx="1036553" cy="580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–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states</a:t>
            </a:r>
          </a:p>
          <a:p>
            <a:pPr marL="0" marR="0">
              <a:lnSpc>
                <a:spcPts val="2110"/>
              </a:lnSpc>
              <a:spcBef>
                <a:spcPts val="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–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players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50928" y="1620708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2245" y="1654496"/>
            <a:ext cx="213668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  <a:r>
              <a:rPr dirty="0" sz="1850" spc="19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mbria"/>
                <a:cs typeface="Cambria"/>
              </a:rPr>
              <a:t>T</a:t>
            </a:r>
            <a:r>
              <a:rPr dirty="0" sz="1800" spc="15" i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–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time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horizon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20261" y="1649044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2245" y="2141283"/>
            <a:ext cx="234655" cy="849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</a:p>
          <a:p>
            <a:pPr marL="0" marR="0">
              <a:lnSpc>
                <a:spcPts val="2066"/>
              </a:lnSpc>
              <a:spcBef>
                <a:spcPts val="220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97595" y="2136762"/>
            <a:ext cx="1542926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–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private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state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1691" y="3385225"/>
            <a:ext cx="234655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QEVAGJ+ArialMT"/>
                <a:cs typeface="QEVAGJ+ArialMT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27433" y="3375636"/>
            <a:ext cx="2682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6021" y="3778134"/>
            <a:ext cx="209299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rate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moving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from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40581" y="3778134"/>
            <a:ext cx="199280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4493" y="4107462"/>
            <a:ext cx="1362533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Private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cost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82557" y="5291017"/>
            <a:ext cx="707231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mbria"/>
                <a:cs typeface="Cambria"/>
              </a:rPr>
              <a:t>MIN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2146" y="5880243"/>
            <a:ext cx="525550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u="sng">
                <a:solidFill>
                  <a:srgbClr val="000000"/>
                </a:solidFill>
                <a:latin typeface="Cambria"/>
                <a:cs typeface="Cambria"/>
              </a:rPr>
              <a:t>Goal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: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find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 spc="17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mbria"/>
                <a:cs typeface="Cambria"/>
              </a:rPr>
              <a:t>fluctuations</a:t>
            </a:r>
            <a:r>
              <a:rPr dirty="0" sz="1800" spc="409" i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empirical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measure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17406" y="5880243"/>
            <a:ext cx="193891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under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equilibrium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4/21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4926611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n-Player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Game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5313305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Hamilton–Jacobi–Bellman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8572" y="1071210"/>
            <a:ext cx="2157403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Fix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strategy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profile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36023" y="1071210"/>
            <a:ext cx="125715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players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95580" y="1071210"/>
            <a:ext cx="152832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strategy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23338" y="1071210"/>
            <a:ext cx="110876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player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5/21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323" y="-17582"/>
            <a:ext cx="4926611" cy="335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n-Player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Game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Master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ffffff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181" y="537833"/>
            <a:ext cx="5313305" cy="395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The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Hamilton–Jacobi–Bellman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632523"/>
                </a:solidFill>
                <a:latin typeface="Cambria"/>
                <a:cs typeface="Cambria"/>
              </a:rPr>
              <a:t>equation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8572" y="1071210"/>
            <a:ext cx="2157403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Fix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strategy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profile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36023" y="1071210"/>
            <a:ext cx="125715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dirty="0" sz="1800" spc="396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players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95580" y="1071210"/>
            <a:ext cx="1528321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strategy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23338" y="1071210"/>
            <a:ext cx="1108764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for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player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27339" y="2751472"/>
            <a:ext cx="69376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(HJB)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19328" y="3972337"/>
            <a:ext cx="3402351" cy="842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3351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another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player’s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point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of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view</a:t>
            </a:r>
          </a:p>
          <a:p>
            <a:pPr marL="0" marR="0">
              <a:lnSpc>
                <a:spcPts val="1927"/>
              </a:lnSpc>
              <a:spcBef>
                <a:spcPts val="2481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symmetric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equilibrium,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take</a:t>
            </a:r>
            <a:r>
              <a:rPr dirty="0" sz="1700" spc="2845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to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 </a:t>
            </a:r>
            <a:r>
              <a:rPr dirty="0" sz="1700">
                <a:solidFill>
                  <a:srgbClr val="000000"/>
                </a:solidFill>
                <a:latin typeface="SSUOQG+FranklinGothic-MediumCond"/>
                <a:cs typeface="SSUOQG+FranklinGothic-MediumCond"/>
              </a:rPr>
              <a:t>be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15640" y="5368372"/>
            <a:ext cx="644872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(ME)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93481" y="6090942"/>
            <a:ext cx="4294025" cy="3061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What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can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do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with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the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mbria"/>
                <a:cs typeface="Cambria"/>
              </a:rPr>
              <a:t>Master</a:t>
            </a:r>
            <a:r>
              <a:rPr dirty="0" sz="1800" i="1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dirty="0" sz="1800" i="1">
                <a:solidFill>
                  <a:srgbClr val="ff0000"/>
                </a:solidFill>
                <a:latin typeface="Cambria"/>
                <a:cs typeface="Cambria"/>
              </a:rPr>
              <a:t>Equation</a:t>
            </a:r>
            <a:r>
              <a:rPr dirty="0" sz="1800">
                <a:solidFill>
                  <a:srgbClr val="00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8639" y="6444286"/>
            <a:ext cx="44298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5/21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2023-04-10T00:27:54-05:00</dcterms:modified>
</cp:coreProperties>
</file>