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00" r:id="rId3"/>
    <p:sldId id="3007" r:id="rId4"/>
    <p:sldId id="3008" r:id="rId5"/>
    <p:sldId id="3020" r:id="rId6"/>
    <p:sldId id="3009" r:id="rId7"/>
    <p:sldId id="3010" r:id="rId8"/>
    <p:sldId id="3011" r:id="rId9"/>
    <p:sldId id="3013" r:id="rId10"/>
    <p:sldId id="3014" r:id="rId11"/>
    <p:sldId id="3016" r:id="rId12"/>
    <p:sldId id="3017" r:id="rId13"/>
    <p:sldId id="3006" r:id="rId14"/>
    <p:sldId id="3012" r:id="rId15"/>
    <p:sldId id="3001" r:id="rId16"/>
    <p:sldId id="2444" r:id="rId17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 Smith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8CD9"/>
    <a:srgbClr val="99CC00"/>
    <a:srgbClr val="008000"/>
    <a:srgbClr val="000080"/>
    <a:srgbClr val="969696"/>
    <a:srgbClr val="6999EF"/>
    <a:srgbClr val="D51814"/>
    <a:srgbClr val="5F5F5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6357" autoAdjust="0"/>
  </p:normalViewPr>
  <p:slideViewPr>
    <p:cSldViewPr>
      <p:cViewPr varScale="1">
        <p:scale>
          <a:sx n="88" d="100"/>
          <a:sy n="88" d="100"/>
        </p:scale>
        <p:origin x="-1410" y="-96"/>
      </p:cViewPr>
      <p:guideLst>
        <p:guide orient="horz" pos="572"/>
        <p:guide pos="5556"/>
        <p:guide pos="2880"/>
        <p:guide pos="295"/>
      </p:guideLst>
    </p:cSldViewPr>
  </p:slideViewPr>
  <p:outlineViewPr>
    <p:cViewPr>
      <p:scale>
        <a:sx n="33" d="100"/>
        <a:sy n="33" d="100"/>
      </p:scale>
      <p:origin x="0" y="86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26676"/>
    </p:cViewPr>
  </p:sorterViewPr>
  <p:notesViewPr>
    <p:cSldViewPr>
      <p:cViewPr varScale="1">
        <p:scale>
          <a:sx n="65" d="100"/>
          <a:sy n="65" d="100"/>
        </p:scale>
        <p:origin x="-3306" y="-126"/>
      </p:cViewPr>
      <p:guideLst>
        <p:guide orient="horz" pos="2909"/>
        <p:guide pos="218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9966703662597113E-2"/>
          <c:y val="0.13319672131147542"/>
          <c:w val="0.94339622641509491"/>
          <c:h val="0.70081967213114804"/>
        </c:manualLayout>
      </c:layout>
      <c:barChart>
        <c:barDir val="bar"/>
        <c:grouping val="percentStacked"/>
        <c:ser>
          <c:idx val="6"/>
          <c:order val="0"/>
          <c:tx>
            <c:strRef>
              <c:f>Sheet1!$A$2</c:f>
              <c:strCache>
                <c:ptCount val="1"/>
                <c:pt idx="0">
                  <c:v>LPC</c:v>
                </c:pt>
              </c:strCache>
            </c:strRef>
          </c:tx>
          <c:spPr>
            <a:solidFill>
              <a:srgbClr val="FF0000"/>
            </a:solidFill>
            <a:ln w="12594">
              <a:solidFill>
                <a:srgbClr val="FF0000"/>
              </a:solidFill>
              <a:prstDash val="solid"/>
            </a:ln>
          </c:spPr>
          <c:dLbls>
            <c:numFmt formatCode="0.0" sourceLinked="0"/>
            <c:spPr>
              <a:noFill/>
              <a:ln w="25188">
                <a:noFill/>
              </a:ln>
            </c:spPr>
            <c:txPr>
              <a:bodyPr/>
              <a:lstStyle/>
              <a:p>
                <a:pPr>
                  <a:defRPr sz="23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2">
                  <c:v>CATI</c:v>
                </c:pt>
                <c:pt idx="4">
                  <c:v>IVR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29.1</c:v>
                </c:pt>
                <c:pt idx="2">
                  <c:v>26.8</c:v>
                </c:pt>
                <c:pt idx="4">
                  <c:v>29.7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CPC</c:v>
                </c:pt>
              </c:strCache>
            </c:strRef>
          </c:tx>
          <c:spPr>
            <a:solidFill>
              <a:srgbClr val="0000FF"/>
            </a:solidFill>
            <a:ln w="12594">
              <a:solidFill>
                <a:srgbClr val="0000FF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88">
                  <a:noFill/>
                </a:ln>
              </c:spPr>
              <c:txPr>
                <a:bodyPr/>
                <a:lstStyle/>
                <a:p>
                  <a:pPr>
                    <a:defRPr sz="1289" b="1" i="0" u="none" strike="noStrike" baseline="0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88">
                <a:noFill/>
              </a:ln>
            </c:spPr>
            <c:txPr>
              <a:bodyPr/>
              <a:lstStyle/>
              <a:p>
                <a:pPr>
                  <a:defRPr sz="238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2">
                  <c:v>CATI</c:v>
                </c:pt>
                <c:pt idx="4">
                  <c:v>IVR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33.6</c:v>
                </c:pt>
                <c:pt idx="2">
                  <c:v>35.9</c:v>
                </c:pt>
                <c:pt idx="4">
                  <c:v>35.300000000000004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NDP</c:v>
                </c:pt>
              </c:strCache>
            </c:strRef>
          </c:tx>
          <c:spPr>
            <a:solidFill>
              <a:srgbClr val="FF9900"/>
            </a:solidFill>
            <a:ln w="12594">
              <a:solidFill>
                <a:srgbClr val="FF9900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88">
                  <a:noFill/>
                </a:ln>
              </c:spPr>
              <c:txPr>
                <a:bodyPr/>
                <a:lstStyle/>
                <a:p>
                  <a:pPr>
                    <a:defRPr sz="1587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88">
                <a:noFill/>
              </a:ln>
            </c:spPr>
            <c:txPr>
              <a:bodyPr/>
              <a:lstStyle/>
              <a:p>
                <a:pPr>
                  <a:defRPr sz="23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2">
                  <c:v>CATI</c:v>
                </c:pt>
                <c:pt idx="4">
                  <c:v>IVR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20</c:v>
                </c:pt>
                <c:pt idx="2">
                  <c:v>20.9</c:v>
                </c:pt>
                <c:pt idx="4">
                  <c:v>19.3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GP</c:v>
                </c:pt>
              </c:strCache>
            </c:strRef>
          </c:tx>
          <c:spPr>
            <a:solidFill>
              <a:srgbClr val="008000"/>
            </a:solidFill>
            <a:ln w="12594">
              <a:solidFill>
                <a:srgbClr val="008000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88">
                  <a:noFill/>
                </a:ln>
              </c:spPr>
              <c:txPr>
                <a:bodyPr/>
                <a:lstStyle/>
                <a:p>
                  <a:pPr>
                    <a:defRPr sz="1587" b="1" i="0" u="none" strike="noStrike" baseline="0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88">
                <a:noFill/>
              </a:ln>
            </c:spPr>
            <c:txPr>
              <a:bodyPr/>
              <a:lstStyle/>
              <a:p>
                <a:pPr>
                  <a:defRPr sz="238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2">
                  <c:v>CATI</c:v>
                </c:pt>
                <c:pt idx="4">
                  <c:v>IVR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3.6</c:v>
                </c:pt>
                <c:pt idx="2">
                  <c:v>4.5999999999999996</c:v>
                </c:pt>
                <c:pt idx="4">
                  <c:v>3.9</c:v>
                </c:pt>
              </c:numCache>
            </c:numRef>
          </c:val>
        </c:ser>
        <c:ser>
          <c:idx val="1"/>
          <c:order val="4"/>
          <c:tx>
            <c:strRef>
              <c:f>Sheet1!$A$6</c:f>
              <c:strCache>
                <c:ptCount val="1"/>
                <c:pt idx="0">
                  <c:v>PPC</c:v>
                </c:pt>
              </c:strCache>
            </c:strRef>
          </c:tx>
          <c:spPr>
            <a:solidFill>
              <a:srgbClr val="000080"/>
            </a:solidFill>
            <a:ln w="12594">
              <a:solidFill>
                <a:srgbClr val="000080"/>
              </a:solidFill>
              <a:prstDash val="solid"/>
            </a:ln>
          </c:spPr>
          <c:dLbls>
            <c:numFmt formatCode="0.0" sourceLinked="0"/>
            <c:spPr>
              <a:noFill/>
              <a:ln w="25188">
                <a:noFill/>
              </a:ln>
            </c:spPr>
            <c:txPr>
              <a:bodyPr/>
              <a:lstStyle/>
              <a:p>
                <a:pPr>
                  <a:defRPr sz="238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2">
                  <c:v>CATI</c:v>
                </c:pt>
                <c:pt idx="4">
                  <c:v>IVR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6.8</c:v>
                </c:pt>
                <c:pt idx="2">
                  <c:v>4.7</c:v>
                </c:pt>
                <c:pt idx="4">
                  <c:v>6.1</c:v>
                </c:pt>
              </c:numCache>
            </c:numRef>
          </c:val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BQ</c:v>
                </c:pt>
              </c:strCache>
            </c:strRef>
          </c:tx>
          <c:spPr>
            <a:solidFill>
              <a:srgbClr val="00CCFF"/>
            </a:solidFill>
            <a:ln w="12594">
              <a:solidFill>
                <a:srgbClr val="00CCFF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88">
                  <a:noFill/>
                </a:ln>
              </c:spPr>
              <c:txPr>
                <a:bodyPr/>
                <a:lstStyle/>
                <a:p>
                  <a:pPr>
                    <a:defRPr sz="1314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88">
                <a:noFill/>
              </a:ln>
            </c:spPr>
            <c:txPr>
              <a:bodyPr/>
              <a:lstStyle/>
              <a:p>
                <a:pPr>
                  <a:defRPr sz="23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2">
                  <c:v>CATI</c:v>
                </c:pt>
                <c:pt idx="4">
                  <c:v>IVR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5.3</c:v>
                </c:pt>
                <c:pt idx="2">
                  <c:v>6.1</c:v>
                </c:pt>
                <c:pt idx="4">
                  <c:v>4.8</c:v>
                </c:pt>
              </c:numCache>
            </c:numRef>
          </c:val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0C0C0"/>
            </a:solidFill>
            <a:ln w="12594">
              <a:solidFill>
                <a:srgbClr val="C0C0C0"/>
              </a:solidFill>
              <a:prstDash val="solid"/>
            </a:ln>
          </c:spPr>
          <c:dLbls>
            <c:dLbl>
              <c:idx val="1"/>
              <c:layout>
                <c:manualLayout>
                  <c:x val="3.4406215316315235E-2"/>
                  <c:y val="-1.5333133769252457E-2"/>
                </c:manualLayout>
              </c:layout>
              <c:numFmt formatCode="0" sourceLinked="0"/>
              <c:spPr>
                <a:noFill/>
                <a:ln w="25188">
                  <a:noFill/>
                </a:ln>
              </c:spPr>
              <c:txPr>
                <a:bodyPr/>
                <a:lstStyle/>
                <a:p>
                  <a:pPr>
                    <a:defRPr sz="218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84461709211986724"/>
                  <c:y val="0.13934426229508196"/>
                </c:manualLayout>
              </c:layout>
              <c:numFmt formatCode="0" sourceLinked="0"/>
              <c:spPr>
                <a:noFill/>
                <a:ln w="25188">
                  <a:noFill/>
                </a:ln>
              </c:spPr>
              <c:txPr>
                <a:bodyPr/>
                <a:lstStyle/>
                <a:p>
                  <a:pPr>
                    <a:defRPr sz="1314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ctr"/>
              <c:showVal val="1"/>
            </c:dLbl>
            <c:numFmt formatCode="0" sourceLinked="0"/>
            <c:spPr>
              <a:noFill/>
              <a:ln w="25188">
                <a:noFill/>
              </a:ln>
            </c:spPr>
            <c:txPr>
              <a:bodyPr/>
              <a:lstStyle/>
              <a:p>
                <a:pPr>
                  <a:defRPr sz="23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2">
                  <c:v>CATI</c:v>
                </c:pt>
                <c:pt idx="4">
                  <c:v>IVR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1.7</c:v>
                </c:pt>
                <c:pt idx="2">
                  <c:v>0.9</c:v>
                </c:pt>
                <c:pt idx="4">
                  <c:v>0.8</c:v>
                </c:pt>
              </c:numCache>
            </c:numRef>
          </c:val>
        </c:ser>
        <c:dLbls>
          <c:showVal val="1"/>
        </c:dLbls>
        <c:gapWidth val="30"/>
        <c:overlap val="100"/>
        <c:axId val="134800128"/>
        <c:axId val="134801664"/>
      </c:barChart>
      <c:catAx>
        <c:axId val="134800128"/>
        <c:scaling>
          <c:orientation val="minMax"/>
        </c:scaling>
        <c:delete val="1"/>
        <c:axPos val="l"/>
        <c:tickLblPos val="none"/>
        <c:crossAx val="134801664"/>
        <c:crosses val="autoZero"/>
        <c:auto val="1"/>
        <c:lblAlgn val="ctr"/>
        <c:lblOffset val="100"/>
      </c:catAx>
      <c:valAx>
        <c:axId val="134801664"/>
        <c:scaling>
          <c:orientation val="minMax"/>
          <c:max val="1"/>
        </c:scaling>
        <c:delete val="1"/>
        <c:axPos val="b"/>
        <c:numFmt formatCode="0%" sourceLinked="1"/>
        <c:tickLblPos val="none"/>
        <c:crossAx val="134800128"/>
        <c:crosses val="autoZero"/>
        <c:crossBetween val="between"/>
        <c:majorUnit val="0.2"/>
        <c:minorUnit val="0.05"/>
      </c:valAx>
      <c:spPr>
        <a:noFill/>
        <a:ln w="25188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218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87909836065573765"/>
          <c:w val="0.99001109877913429"/>
          <c:h val="9.4262295081967207E-2"/>
        </c:manualLayout>
      </c:layout>
      <c:spPr>
        <a:noFill/>
        <a:ln w="25188">
          <a:noFill/>
        </a:ln>
      </c:spPr>
      <c:txPr>
        <a:bodyPr/>
        <a:lstStyle/>
        <a:p>
          <a:pPr>
            <a:defRPr sz="218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07" b="1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9966703662597131E-2"/>
          <c:y val="0.10443725842329278"/>
          <c:w val="0.95449500554939826"/>
          <c:h val="0.6946585300046042"/>
        </c:manualLayout>
      </c:layout>
      <c:barChart>
        <c:barDir val="bar"/>
        <c:grouping val="percentStacked"/>
        <c:ser>
          <c:idx val="3"/>
          <c:order val="0"/>
          <c:tx>
            <c:strRef>
              <c:f>Sheet1!$A$2</c:f>
              <c:strCache>
                <c:ptCount val="1"/>
                <c:pt idx="0">
                  <c:v>LPC</c:v>
                </c:pt>
              </c:strCache>
            </c:strRef>
          </c:tx>
          <c:spPr>
            <a:solidFill>
              <a:srgbClr val="FF0000"/>
            </a:solidFill>
            <a:ln w="12588">
              <a:solidFill>
                <a:srgbClr val="FF0000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Sheet1!$B$2:$D$2</c:f>
              <c:numCache>
                <c:formatCode>General</c:formatCode>
                <c:ptCount val="3"/>
                <c:pt idx="0">
                  <c:v>32</c:v>
                </c:pt>
                <c:pt idx="2">
                  <c:v>32.700000000000003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CPC</c:v>
                </c:pt>
              </c:strCache>
            </c:strRef>
          </c:tx>
          <c:spPr>
            <a:solidFill>
              <a:srgbClr val="0000FF"/>
            </a:solidFill>
            <a:ln w="12588">
              <a:solidFill>
                <a:srgbClr val="0000FF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Sheet1!$B$3:$D$3</c:f>
              <c:numCache>
                <c:formatCode>General</c:formatCode>
                <c:ptCount val="3"/>
                <c:pt idx="0">
                  <c:v>33.9</c:v>
                </c:pt>
                <c:pt idx="2">
                  <c:v>35.70000000000001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NDP</c:v>
                </c:pt>
              </c:strCache>
            </c:strRef>
          </c:tx>
          <c:spPr>
            <a:solidFill>
              <a:srgbClr val="FF9900"/>
            </a:solidFill>
            <a:ln w="12588">
              <a:solidFill>
                <a:srgbClr val="FF9900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Sheet1!$B$4:$D$4</c:f>
              <c:numCache>
                <c:formatCode>General</c:formatCode>
                <c:ptCount val="3"/>
                <c:pt idx="0">
                  <c:v>18</c:v>
                </c:pt>
                <c:pt idx="2">
                  <c:v>13.100000000000001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GP</c:v>
                </c:pt>
              </c:strCache>
            </c:strRef>
          </c:tx>
          <c:spPr>
            <a:solidFill>
              <a:srgbClr val="008000"/>
            </a:solidFill>
            <a:ln w="12588">
              <a:solidFill>
                <a:srgbClr val="008000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100" b="1" i="0" u="none" strike="noStrike" baseline="0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Sheet1!$B$5:$D$5</c:f>
              <c:numCache>
                <c:formatCode>General</c:formatCode>
                <c:ptCount val="3"/>
                <c:pt idx="0">
                  <c:v>4.9000000000000004</c:v>
                </c:pt>
                <c:pt idx="2">
                  <c:v>4.9000000000000004</c:v>
                </c:pt>
              </c:numCache>
            </c:numRef>
          </c:val>
        </c:ser>
        <c:ser>
          <c:idx val="6"/>
          <c:order val="4"/>
          <c:tx>
            <c:strRef>
              <c:f>Sheet1!$A$6</c:f>
              <c:strCache>
                <c:ptCount val="1"/>
                <c:pt idx="0">
                  <c:v>PPC</c:v>
                </c:pt>
              </c:strCache>
            </c:strRef>
          </c:tx>
          <c:spPr>
            <a:solidFill>
              <a:srgbClr val="800080"/>
            </a:solidFill>
            <a:ln w="12588">
              <a:solidFill>
                <a:srgbClr val="800080"/>
              </a:solidFill>
              <a:prstDash val="solid"/>
            </a:ln>
          </c:spPr>
          <c:dLbls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Sheet1!$B$6:$D$6</c:f>
              <c:numCache>
                <c:formatCode>General</c:formatCode>
                <c:ptCount val="3"/>
                <c:pt idx="0">
                  <c:v>7.6</c:v>
                </c:pt>
                <c:pt idx="2">
                  <c:v>4.7</c:v>
                </c:pt>
              </c:numCache>
            </c:numRef>
          </c:val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BQ</c:v>
                </c:pt>
              </c:strCache>
            </c:strRef>
          </c:tx>
          <c:spPr>
            <a:solidFill>
              <a:srgbClr val="00CCFF"/>
            </a:solidFill>
            <a:ln w="12588">
              <a:solidFill>
                <a:srgbClr val="00CCFF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1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1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Sheet1!$B$7:$D$7</c:f>
              <c:numCache>
                <c:formatCode>General</c:formatCode>
                <c:ptCount val="3"/>
                <c:pt idx="0">
                  <c:v>3.4</c:v>
                </c:pt>
                <c:pt idx="2">
                  <c:v>7.1</c:v>
                </c:pt>
              </c:numCache>
            </c:numRef>
          </c:val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0C0C0"/>
            </a:solidFill>
            <a:ln w="12588">
              <a:solidFill>
                <a:srgbClr val="C0C0C0"/>
              </a:solidFill>
              <a:prstDash val="solid"/>
            </a:ln>
          </c:spPr>
          <c:dLbls>
            <c:dLbl>
              <c:idx val="0"/>
              <c:delete val="1"/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1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Sheet1!$B$8:$D$8</c:f>
              <c:numCache>
                <c:formatCode>General</c:formatCode>
                <c:ptCount val="3"/>
                <c:pt idx="0">
                  <c:v>0.2</c:v>
                </c:pt>
                <c:pt idx="2">
                  <c:v>1.9000000000000001</c:v>
                </c:pt>
              </c:numCache>
            </c:numRef>
          </c:val>
        </c:ser>
        <c:dLbls>
          <c:showVal val="1"/>
        </c:dLbls>
        <c:gapWidth val="30"/>
        <c:overlap val="100"/>
        <c:axId val="142813440"/>
        <c:axId val="142815616"/>
      </c:barChart>
      <c:catAx>
        <c:axId val="142813440"/>
        <c:scaling>
          <c:orientation val="minMax"/>
        </c:scaling>
        <c:delete val="1"/>
        <c:axPos val="l"/>
        <c:numFmt formatCode="d\-mmm\-yy" sourceLinked="1"/>
        <c:tickLblPos val="none"/>
        <c:crossAx val="142815616"/>
        <c:crosses val="autoZero"/>
        <c:auto val="1"/>
        <c:lblAlgn val="ctr"/>
        <c:lblOffset val="100"/>
      </c:catAx>
      <c:valAx>
        <c:axId val="142815616"/>
        <c:scaling>
          <c:orientation val="minMax"/>
          <c:max val="1"/>
        </c:scaling>
        <c:delete val="1"/>
        <c:axPos val="b"/>
        <c:numFmt formatCode="0%" sourceLinked="1"/>
        <c:tickLblPos val="none"/>
        <c:crossAx val="142813440"/>
        <c:crosses val="autoZero"/>
        <c:crossBetween val="between"/>
        <c:majorUnit val="0.2"/>
        <c:minorUnit val="5.0000000000000031E-2"/>
      </c:valAx>
      <c:spPr>
        <a:noFill/>
        <a:ln w="25176">
          <a:noFill/>
        </a:ln>
      </c:spPr>
    </c:plotArea>
    <c:legend>
      <c:legendPos val="r"/>
      <c:layout>
        <c:manualLayout>
          <c:xMode val="edge"/>
          <c:yMode val="edge"/>
          <c:x val="0"/>
          <c:y val="0.82982585268304321"/>
          <c:w val="0.96075218205109769"/>
          <c:h val="0.11306422302283917"/>
        </c:manualLayout>
      </c:layout>
      <c:spPr>
        <a:noFill/>
        <a:ln w="25176">
          <a:noFill/>
        </a:ln>
      </c:spPr>
      <c:txPr>
        <a:bodyPr/>
        <a:lstStyle/>
        <a:p>
          <a:pPr>
            <a:defRPr sz="236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52" b="1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996670366259712E-2"/>
          <c:y val="0.10443725842329275"/>
          <c:w val="0.95449500554939803"/>
          <c:h val="0.69465853000460365"/>
        </c:manualLayout>
      </c:layout>
      <c:barChart>
        <c:barDir val="bar"/>
        <c:grouping val="percentStacked"/>
        <c:ser>
          <c:idx val="3"/>
          <c:order val="0"/>
          <c:tx>
            <c:strRef>
              <c:f>Sheet1!$A$2</c:f>
              <c:strCache>
                <c:ptCount val="1"/>
                <c:pt idx="0">
                  <c:v>LPC</c:v>
                </c:pt>
              </c:strCache>
            </c:strRef>
          </c:tx>
          <c:spPr>
            <a:solidFill>
              <a:srgbClr val="FF0000"/>
            </a:solidFill>
            <a:ln w="12588">
              <a:solidFill>
                <a:srgbClr val="FF0000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Sheet1!$B$2:$D$2</c:f>
              <c:numCache>
                <c:formatCode>General</c:formatCode>
                <c:ptCount val="3"/>
                <c:pt idx="0">
                  <c:v>33.700000000000003</c:v>
                </c:pt>
                <c:pt idx="2">
                  <c:v>32.700000000000003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CPC</c:v>
                </c:pt>
              </c:strCache>
            </c:strRef>
          </c:tx>
          <c:spPr>
            <a:solidFill>
              <a:srgbClr val="0000FF"/>
            </a:solidFill>
            <a:ln w="12588">
              <a:solidFill>
                <a:srgbClr val="0000FF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Sheet1!$B$3:$D$3</c:f>
              <c:numCache>
                <c:formatCode>General</c:formatCode>
                <c:ptCount val="3"/>
                <c:pt idx="0">
                  <c:v>34.9</c:v>
                </c:pt>
                <c:pt idx="2">
                  <c:v>35.70000000000001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NDP</c:v>
                </c:pt>
              </c:strCache>
            </c:strRef>
          </c:tx>
          <c:spPr>
            <a:solidFill>
              <a:srgbClr val="FF9900"/>
            </a:solidFill>
            <a:ln w="12588">
              <a:solidFill>
                <a:srgbClr val="FF9900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Sheet1!$B$4:$D$4</c:f>
              <c:numCache>
                <c:formatCode>General</c:formatCode>
                <c:ptCount val="3"/>
                <c:pt idx="0">
                  <c:v>13.5</c:v>
                </c:pt>
                <c:pt idx="2">
                  <c:v>13.100000000000001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GP</c:v>
                </c:pt>
              </c:strCache>
            </c:strRef>
          </c:tx>
          <c:spPr>
            <a:solidFill>
              <a:srgbClr val="008000"/>
            </a:solidFill>
            <a:ln w="12588">
              <a:solidFill>
                <a:srgbClr val="008000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100" b="1" i="0" u="none" strike="noStrike" baseline="0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Sheet1!$B$5:$D$5</c:f>
              <c:numCache>
                <c:formatCode>General</c:formatCode>
                <c:ptCount val="3"/>
                <c:pt idx="0">
                  <c:v>5.3</c:v>
                </c:pt>
                <c:pt idx="2">
                  <c:v>4.9000000000000004</c:v>
                </c:pt>
              </c:numCache>
            </c:numRef>
          </c:val>
        </c:ser>
        <c:ser>
          <c:idx val="6"/>
          <c:order val="4"/>
          <c:tx>
            <c:strRef>
              <c:f>Sheet1!$A$6</c:f>
              <c:strCache>
                <c:ptCount val="1"/>
                <c:pt idx="0">
                  <c:v>PPC</c:v>
                </c:pt>
              </c:strCache>
            </c:strRef>
          </c:tx>
          <c:spPr>
            <a:solidFill>
              <a:srgbClr val="800080"/>
            </a:solidFill>
            <a:ln w="12588">
              <a:solidFill>
                <a:srgbClr val="800080"/>
              </a:solidFill>
              <a:prstDash val="solid"/>
            </a:ln>
          </c:spPr>
          <c:dLbls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Sheet1!$B$6:$D$6</c:f>
              <c:numCache>
                <c:formatCode>General</c:formatCode>
                <c:ptCount val="3"/>
                <c:pt idx="0">
                  <c:v>4.3</c:v>
                </c:pt>
                <c:pt idx="2">
                  <c:v>4.7</c:v>
                </c:pt>
              </c:numCache>
            </c:numRef>
          </c:val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BQ</c:v>
                </c:pt>
              </c:strCache>
            </c:strRef>
          </c:tx>
          <c:spPr>
            <a:solidFill>
              <a:srgbClr val="00CCFF"/>
            </a:solidFill>
            <a:ln w="12588">
              <a:solidFill>
                <a:srgbClr val="00CCFF"/>
              </a:solidFill>
              <a:prstDash val="solid"/>
            </a:ln>
          </c:spPr>
          <c:dLbls>
            <c:dLbl>
              <c:idx val="8"/>
              <c:numFmt formatCode="0.0" sourceLinked="0"/>
              <c:spPr>
                <a:noFill/>
                <a:ln w="25176">
                  <a:noFill/>
                </a:ln>
              </c:spPr>
              <c:txPr>
                <a:bodyPr/>
                <a:lstStyle/>
                <a:p>
                  <a:pPr>
                    <a:defRPr sz="2100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</c:dLbl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1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Sheet1!$B$7:$D$7</c:f>
              <c:numCache>
                <c:formatCode>General</c:formatCode>
                <c:ptCount val="3"/>
                <c:pt idx="0">
                  <c:v>6.8</c:v>
                </c:pt>
                <c:pt idx="2">
                  <c:v>7.1</c:v>
                </c:pt>
              </c:numCache>
            </c:numRef>
          </c:val>
        </c:ser>
        <c:ser>
          <c:idx val="5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0C0C0"/>
            </a:solidFill>
            <a:ln w="12588">
              <a:solidFill>
                <a:srgbClr val="C0C0C0"/>
              </a:solidFill>
              <a:prstDash val="solid"/>
            </a:ln>
          </c:spPr>
          <c:dLbls>
            <c:numFmt formatCode="0.0" sourceLinked="0"/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21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Sheet1!$B$8:$D$8</c:f>
              <c:numCache>
                <c:formatCode>General</c:formatCode>
                <c:ptCount val="3"/>
                <c:pt idx="0">
                  <c:v>1.5</c:v>
                </c:pt>
                <c:pt idx="2">
                  <c:v>1.9000000000000001</c:v>
                </c:pt>
              </c:numCache>
            </c:numRef>
          </c:val>
        </c:ser>
        <c:dLbls>
          <c:showVal val="1"/>
        </c:dLbls>
        <c:gapWidth val="30"/>
        <c:overlap val="100"/>
        <c:axId val="158030464"/>
        <c:axId val="158107904"/>
      </c:barChart>
      <c:catAx>
        <c:axId val="158030464"/>
        <c:scaling>
          <c:orientation val="minMax"/>
        </c:scaling>
        <c:delete val="1"/>
        <c:axPos val="l"/>
        <c:numFmt formatCode="d\-mmm\-yy" sourceLinked="1"/>
        <c:tickLblPos val="none"/>
        <c:crossAx val="158107904"/>
        <c:crosses val="autoZero"/>
        <c:auto val="1"/>
        <c:lblAlgn val="ctr"/>
        <c:lblOffset val="100"/>
      </c:catAx>
      <c:valAx>
        <c:axId val="158107904"/>
        <c:scaling>
          <c:orientation val="minMax"/>
          <c:max val="1"/>
        </c:scaling>
        <c:delete val="1"/>
        <c:axPos val="b"/>
        <c:numFmt formatCode="0%" sourceLinked="1"/>
        <c:tickLblPos val="none"/>
        <c:crossAx val="158030464"/>
        <c:crosses val="autoZero"/>
        <c:crossBetween val="between"/>
        <c:majorUnit val="0.2"/>
        <c:minorUnit val="5.0000000000000024E-2"/>
      </c:valAx>
      <c:spPr>
        <a:noFill/>
        <a:ln w="25176">
          <a:noFill/>
        </a:ln>
      </c:spPr>
    </c:plotArea>
    <c:legend>
      <c:legendPos val="r"/>
      <c:layout>
        <c:manualLayout>
          <c:xMode val="edge"/>
          <c:yMode val="edge"/>
          <c:x val="0"/>
          <c:y val="0.82982585268304254"/>
          <c:w val="0.98477928637298762"/>
          <c:h val="0.11306422302283911"/>
        </c:manualLayout>
      </c:layout>
      <c:spPr>
        <a:noFill/>
        <a:ln w="25176">
          <a:noFill/>
        </a:ln>
      </c:spPr>
      <c:txPr>
        <a:bodyPr/>
        <a:lstStyle/>
        <a:p>
          <a:pPr>
            <a:defRPr sz="236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52" b="1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7302996670366392"/>
          <c:y val="5.2911687417143763E-2"/>
          <c:w val="0.6792452830188721"/>
          <c:h val="0.84196147440826963"/>
        </c:manualLayout>
      </c:layout>
      <c:barChart>
        <c:barDir val="bar"/>
        <c:grouping val="percentStacked"/>
        <c:ser>
          <c:idx val="4"/>
          <c:order val="0"/>
          <c:tx>
            <c:strRef>
              <c:f>Sheet1!$A$2</c:f>
              <c:strCache>
                <c:ptCount val="1"/>
                <c:pt idx="0">
                  <c:v>LPC</c:v>
                </c:pt>
              </c:strCache>
            </c:strRef>
          </c:tx>
          <c:spPr>
            <a:solidFill>
              <a:srgbClr val="FF0000"/>
            </a:solidFill>
            <a:ln w="12523">
              <a:solidFill>
                <a:srgbClr val="FF0000"/>
              </a:solidFill>
              <a:prstDash val="solid"/>
            </a:ln>
          </c:spPr>
          <c:dLbls>
            <c:numFmt formatCode="0" sourceLinked="0"/>
            <c:spPr>
              <a:noFill/>
              <a:ln w="2504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High (5-9)</c:v>
                </c:pt>
                <c:pt idx="1">
                  <c:v>Moderate (3-4)</c:v>
                </c:pt>
                <c:pt idx="2">
                  <c:v>Low (1-2)</c:v>
                </c:pt>
                <c:pt idx="3">
                  <c:v>None (0)</c:v>
                </c:pt>
                <c:pt idx="5">
                  <c:v>National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2.7</c:v>
                </c:pt>
                <c:pt idx="1">
                  <c:v>13.8</c:v>
                </c:pt>
                <c:pt idx="2">
                  <c:v>33.1</c:v>
                </c:pt>
                <c:pt idx="3">
                  <c:v>47.2</c:v>
                </c:pt>
                <c:pt idx="5">
                  <c:v>33.800000000000004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CPC</c:v>
                </c:pt>
              </c:strCache>
            </c:strRef>
          </c:tx>
          <c:spPr>
            <a:solidFill>
              <a:srgbClr val="0000FF"/>
            </a:solidFill>
            <a:ln w="12523">
              <a:solidFill>
                <a:srgbClr val="0000FF"/>
              </a:solidFill>
              <a:prstDash val="solid"/>
            </a:ln>
          </c:spPr>
          <c:dLbls>
            <c:numFmt formatCode="0" sourceLinked="0"/>
            <c:spPr>
              <a:noFill/>
              <a:ln w="2504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High (5-9)</c:v>
                </c:pt>
                <c:pt idx="1">
                  <c:v>Moderate (3-4)</c:v>
                </c:pt>
                <c:pt idx="2">
                  <c:v>Low (1-2)</c:v>
                </c:pt>
                <c:pt idx="3">
                  <c:v>None (0)</c:v>
                </c:pt>
                <c:pt idx="5">
                  <c:v>National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79.8</c:v>
                </c:pt>
                <c:pt idx="1">
                  <c:v>74</c:v>
                </c:pt>
                <c:pt idx="2">
                  <c:v>44.5</c:v>
                </c:pt>
                <c:pt idx="3">
                  <c:v>17.2</c:v>
                </c:pt>
                <c:pt idx="5">
                  <c:v>38.800000000000004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NDP</c:v>
                </c:pt>
              </c:strCache>
            </c:strRef>
          </c:tx>
          <c:spPr>
            <a:solidFill>
              <a:srgbClr val="FF9900"/>
            </a:solidFill>
            <a:ln w="12523">
              <a:solidFill>
                <a:srgbClr val="FF9900"/>
              </a:solidFill>
              <a:prstDash val="solid"/>
            </a:ln>
          </c:spPr>
          <c:dLbls>
            <c:numFmt formatCode="0" sourceLinked="0"/>
            <c:spPr>
              <a:noFill/>
              <a:ln w="2504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High (5-9)</c:v>
                </c:pt>
                <c:pt idx="1">
                  <c:v>Moderate (3-4)</c:v>
                </c:pt>
                <c:pt idx="2">
                  <c:v>Low (1-2)</c:v>
                </c:pt>
                <c:pt idx="3">
                  <c:v>None (0)</c:v>
                </c:pt>
                <c:pt idx="5">
                  <c:v>National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1.1000000000000001</c:v>
                </c:pt>
                <c:pt idx="1">
                  <c:v>4.0999999999999996</c:v>
                </c:pt>
                <c:pt idx="2">
                  <c:v>14.4</c:v>
                </c:pt>
                <c:pt idx="3">
                  <c:v>21.5</c:v>
                </c:pt>
                <c:pt idx="5">
                  <c:v>15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GP</c:v>
                </c:pt>
              </c:strCache>
            </c:strRef>
          </c:tx>
          <c:spPr>
            <a:solidFill>
              <a:srgbClr val="008000"/>
            </a:solidFill>
            <a:ln w="12523">
              <a:solidFill>
                <a:srgbClr val="008000"/>
              </a:solidFill>
              <a:prstDash val="solid"/>
            </a:ln>
          </c:spPr>
          <c:dLbls>
            <c:numFmt formatCode="0" sourceLinked="0"/>
            <c:spPr>
              <a:noFill/>
              <a:ln w="2504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High (5-9)</c:v>
                </c:pt>
                <c:pt idx="1">
                  <c:v>Moderate (3-4)</c:v>
                </c:pt>
                <c:pt idx="2">
                  <c:v>Low (1-2)</c:v>
                </c:pt>
                <c:pt idx="3">
                  <c:v>None (0)</c:v>
                </c:pt>
                <c:pt idx="5">
                  <c:v>National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1">
                  <c:v>2.2000000000000002</c:v>
                </c:pt>
                <c:pt idx="2">
                  <c:v>2.6</c:v>
                </c:pt>
                <c:pt idx="3">
                  <c:v>5.0999999999999996</c:v>
                </c:pt>
                <c:pt idx="5">
                  <c:v>3.5</c:v>
                </c:pt>
              </c:numCache>
            </c:numRef>
          </c:val>
        </c:ser>
        <c:ser>
          <c:idx val="6"/>
          <c:order val="4"/>
          <c:tx>
            <c:strRef>
              <c:f>Sheet1!$A$6</c:f>
              <c:strCache>
                <c:ptCount val="1"/>
                <c:pt idx="0">
                  <c:v>PPC</c:v>
                </c:pt>
              </c:strCache>
            </c:strRef>
          </c:tx>
          <c:spPr>
            <a:solidFill>
              <a:srgbClr val="800080"/>
            </a:solidFill>
            <a:ln w="12523">
              <a:solidFill>
                <a:srgbClr val="800080"/>
              </a:solidFill>
              <a:prstDash val="solid"/>
            </a:ln>
          </c:spPr>
          <c:dLbls>
            <c:numFmt formatCode="0" sourceLinked="0"/>
            <c:spPr>
              <a:noFill/>
              <a:ln w="2504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High (5-9)</c:v>
                </c:pt>
                <c:pt idx="1">
                  <c:v>Moderate (3-4)</c:v>
                </c:pt>
                <c:pt idx="2">
                  <c:v>Low (1-2)</c:v>
                </c:pt>
                <c:pt idx="3">
                  <c:v>None (0)</c:v>
                </c:pt>
                <c:pt idx="5">
                  <c:v>National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10.3</c:v>
                </c:pt>
                <c:pt idx="1">
                  <c:v>3.7</c:v>
                </c:pt>
                <c:pt idx="2">
                  <c:v>2.6</c:v>
                </c:pt>
                <c:pt idx="3">
                  <c:v>0.8</c:v>
                </c:pt>
                <c:pt idx="5">
                  <c:v>2.8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BQ</c:v>
                </c:pt>
              </c:strCache>
            </c:strRef>
          </c:tx>
          <c:spPr>
            <a:solidFill>
              <a:srgbClr val="33CCCC"/>
            </a:solidFill>
            <a:ln w="12523">
              <a:solidFill>
                <a:srgbClr val="33CCCC"/>
              </a:solidFill>
              <a:prstDash val="solid"/>
            </a:ln>
          </c:spPr>
          <c:dLbls>
            <c:numFmt formatCode="0" sourceLinked="0"/>
            <c:spPr>
              <a:noFill/>
              <a:ln w="2504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High (5-9)</c:v>
                </c:pt>
                <c:pt idx="1">
                  <c:v>Moderate (3-4)</c:v>
                </c:pt>
                <c:pt idx="2">
                  <c:v>Low (1-2)</c:v>
                </c:pt>
                <c:pt idx="3">
                  <c:v>None (0)</c:v>
                </c:pt>
                <c:pt idx="5">
                  <c:v>National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1">
                  <c:v>1.6</c:v>
                </c:pt>
                <c:pt idx="2">
                  <c:v>2.8</c:v>
                </c:pt>
                <c:pt idx="3">
                  <c:v>7.9</c:v>
                </c:pt>
                <c:pt idx="5">
                  <c:v>5</c:v>
                </c:pt>
              </c:numCache>
            </c:numRef>
          </c:val>
        </c:ser>
        <c:ser>
          <c:idx val="2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C0C0C0"/>
            </a:solidFill>
            <a:ln w="12523">
              <a:solidFill>
                <a:srgbClr val="969696"/>
              </a:solidFill>
              <a:prstDash val="solid"/>
            </a:ln>
          </c:spPr>
          <c:dLbls>
            <c:numFmt formatCode="0" sourceLinked="0"/>
            <c:spPr>
              <a:noFill/>
              <a:ln w="25046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High (5-9)</c:v>
                </c:pt>
                <c:pt idx="1">
                  <c:v>Moderate (3-4)</c:v>
                </c:pt>
                <c:pt idx="2">
                  <c:v>Low (1-2)</c:v>
                </c:pt>
                <c:pt idx="3">
                  <c:v>None (0)</c:v>
                </c:pt>
                <c:pt idx="5">
                  <c:v>National</c:v>
                </c:pt>
              </c:strCache>
            </c:strRef>
          </c:cat>
          <c:val>
            <c:numRef>
              <c:f>Sheet1!$B$8:$G$8</c:f>
              <c:numCache>
                <c:formatCode>General</c:formatCode>
                <c:ptCount val="6"/>
                <c:pt idx="0">
                  <c:v>6.1</c:v>
                </c:pt>
                <c:pt idx="1">
                  <c:v>0.5</c:v>
                </c:pt>
                <c:pt idx="3">
                  <c:v>0.30000000000000021</c:v>
                </c:pt>
                <c:pt idx="5">
                  <c:v>1.1000000000000001</c:v>
                </c:pt>
              </c:numCache>
            </c:numRef>
          </c:val>
        </c:ser>
        <c:dLbls>
          <c:showVal val="1"/>
        </c:dLbls>
        <c:gapWidth val="30"/>
        <c:overlap val="100"/>
        <c:axId val="159385088"/>
        <c:axId val="159387008"/>
      </c:barChart>
      <c:catAx>
        <c:axId val="159385088"/>
        <c:scaling>
          <c:orientation val="minMax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9387008"/>
        <c:crosses val="autoZero"/>
        <c:auto val="1"/>
        <c:lblAlgn val="ctr"/>
        <c:lblOffset val="0"/>
      </c:catAx>
      <c:valAx>
        <c:axId val="159387008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159385088"/>
        <c:crosses val="autoZero"/>
        <c:crossBetween val="between"/>
        <c:majorUnit val="0.1"/>
      </c:valAx>
      <c:spPr>
        <a:noFill/>
        <a:ln w="25046">
          <a:noFill/>
        </a:ln>
      </c:spPr>
    </c:plotArea>
    <c:legend>
      <c:legendPos val="b"/>
      <c:layout>
        <c:manualLayout>
          <c:xMode val="edge"/>
          <c:yMode val="edge"/>
          <c:x val="0"/>
          <c:y val="0.89527927043871081"/>
          <c:w val="0.94815241146965812"/>
          <c:h val="7.994187664828295E-2"/>
        </c:manualLayout>
      </c:layout>
      <c:spPr>
        <a:noFill/>
        <a:ln w="25046">
          <a:noFill/>
        </a:ln>
      </c:spPr>
      <c:txPr>
        <a:bodyPr/>
        <a:lstStyle/>
        <a:p>
          <a:pPr>
            <a:defRPr sz="24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6" b="1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8523862375138725"/>
          <c:y val="0.3065518021514918"/>
          <c:w val="0.67591564927860226"/>
          <c:h val="0.58690367084396056"/>
        </c:manualLayout>
      </c:layout>
      <c:barChart>
        <c:barDir val="bar"/>
        <c:grouping val="percentStacked"/>
        <c:ser>
          <c:idx val="4"/>
          <c:order val="0"/>
          <c:tx>
            <c:strRef>
              <c:f>Sheet1!$A$2</c:f>
              <c:strCache>
                <c:ptCount val="1"/>
                <c:pt idx="0">
                  <c:v>DK/NR</c:v>
                </c:pt>
              </c:strCache>
            </c:strRef>
          </c:tx>
          <c:spPr>
            <a:solidFill>
              <a:srgbClr val="FFFFFF"/>
            </a:solidFill>
            <a:ln w="12499">
              <a:solidFill>
                <a:srgbClr val="808080"/>
              </a:solidFill>
              <a:prstDash val="solid"/>
            </a:ln>
          </c:spPr>
          <c:dLbls>
            <c:numFmt formatCode="0" sourceLinked="0"/>
            <c:spPr>
              <a:noFill/>
              <a:ln w="24998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Bloc Québécois</c:v>
                </c:pt>
                <c:pt idx="1">
                  <c:v>People's Party</c:v>
                </c:pt>
                <c:pt idx="2">
                  <c:v>Green</c:v>
                </c:pt>
                <c:pt idx="3">
                  <c:v>NDP</c:v>
                </c:pt>
                <c:pt idx="4">
                  <c:v>Conservative</c:v>
                </c:pt>
                <c:pt idx="5">
                  <c:v>Liberal</c:v>
                </c:pt>
                <c:pt idx="7">
                  <c:v>National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0</c:v>
                </c:pt>
                <c:pt idx="1">
                  <c:v>15.4</c:v>
                </c:pt>
                <c:pt idx="2">
                  <c:v>0</c:v>
                </c:pt>
                <c:pt idx="3">
                  <c:v>3.9</c:v>
                </c:pt>
                <c:pt idx="4">
                  <c:v>11.5</c:v>
                </c:pt>
                <c:pt idx="5">
                  <c:v>7.1</c:v>
                </c:pt>
                <c:pt idx="7">
                  <c:v>8.9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False (1-2)</c:v>
                </c:pt>
              </c:strCache>
            </c:strRef>
          </c:tx>
          <c:spPr>
            <a:solidFill>
              <a:srgbClr val="000080"/>
            </a:solidFill>
            <a:ln w="12499">
              <a:solidFill>
                <a:srgbClr val="000080"/>
              </a:solidFill>
              <a:prstDash val="solid"/>
            </a:ln>
          </c:spPr>
          <c:dLbls>
            <c:numFmt formatCode="0" sourceLinked="0"/>
            <c:spPr>
              <a:noFill/>
              <a:ln w="24998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Bloc Québécois</c:v>
                </c:pt>
                <c:pt idx="1">
                  <c:v>People's Party</c:v>
                </c:pt>
                <c:pt idx="2">
                  <c:v>Green</c:v>
                </c:pt>
                <c:pt idx="3">
                  <c:v>NDP</c:v>
                </c:pt>
                <c:pt idx="4">
                  <c:v>Conservative</c:v>
                </c:pt>
                <c:pt idx="5">
                  <c:v>Liberal</c:v>
                </c:pt>
                <c:pt idx="7">
                  <c:v>National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1.8</c:v>
                </c:pt>
                <c:pt idx="1">
                  <c:v>50.1</c:v>
                </c:pt>
                <c:pt idx="2">
                  <c:v>10.6</c:v>
                </c:pt>
                <c:pt idx="3">
                  <c:v>4.0999999999999996</c:v>
                </c:pt>
                <c:pt idx="4">
                  <c:v>49.5</c:v>
                </c:pt>
                <c:pt idx="5">
                  <c:v>4.8</c:v>
                </c:pt>
                <c:pt idx="7">
                  <c:v>22.8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True (3-4)</c:v>
                </c:pt>
              </c:strCache>
            </c:strRef>
          </c:tx>
          <c:spPr>
            <a:solidFill>
              <a:srgbClr val="99CC00"/>
            </a:solidFill>
            <a:ln w="12499">
              <a:solidFill>
                <a:srgbClr val="99CC00"/>
              </a:solidFill>
              <a:prstDash val="solid"/>
            </a:ln>
          </c:spPr>
          <c:dLbls>
            <c:numFmt formatCode="0" sourceLinked="0"/>
            <c:spPr>
              <a:noFill/>
              <a:ln w="24998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Bloc Québécois</c:v>
                </c:pt>
                <c:pt idx="1">
                  <c:v>People's Party</c:v>
                </c:pt>
                <c:pt idx="2">
                  <c:v>Green</c:v>
                </c:pt>
                <c:pt idx="3">
                  <c:v>NDP</c:v>
                </c:pt>
                <c:pt idx="4">
                  <c:v>Conservative</c:v>
                </c:pt>
                <c:pt idx="5">
                  <c:v>Liberal</c:v>
                </c:pt>
                <c:pt idx="7">
                  <c:v>National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98.2</c:v>
                </c:pt>
                <c:pt idx="1">
                  <c:v>34.4</c:v>
                </c:pt>
                <c:pt idx="2">
                  <c:v>89.4</c:v>
                </c:pt>
                <c:pt idx="3">
                  <c:v>92</c:v>
                </c:pt>
                <c:pt idx="4">
                  <c:v>39</c:v>
                </c:pt>
                <c:pt idx="5">
                  <c:v>88.1</c:v>
                </c:pt>
                <c:pt idx="7">
                  <c:v>68.3</c:v>
                </c:pt>
              </c:numCache>
            </c:numRef>
          </c:val>
        </c:ser>
        <c:dLbls>
          <c:showVal val="1"/>
        </c:dLbls>
        <c:gapWidth val="30"/>
        <c:overlap val="100"/>
        <c:axId val="189393152"/>
        <c:axId val="189433728"/>
      </c:barChart>
      <c:catAx>
        <c:axId val="1893931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400" b="0" i="0" baseline="0">
                <a:latin typeface="Arial" pitchFamily="34" charset="0"/>
              </a:defRPr>
            </a:pPr>
            <a:endParaRPr lang="en-US"/>
          </a:p>
        </c:txPr>
        <c:crossAx val="189433728"/>
        <c:crosses val="autoZero"/>
        <c:auto val="1"/>
        <c:lblAlgn val="ctr"/>
        <c:lblOffset val="0"/>
      </c:catAx>
      <c:valAx>
        <c:axId val="189433728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189393152"/>
        <c:crosses val="autoZero"/>
        <c:crossBetween val="between"/>
        <c:majorUnit val="0.1"/>
      </c:valAx>
      <c:spPr>
        <a:noFill/>
        <a:ln w="24998">
          <a:noFill/>
        </a:ln>
      </c:spPr>
    </c:plotArea>
    <c:legend>
      <c:legendPos val="b"/>
      <c:layout>
        <c:manualLayout>
          <c:xMode val="edge"/>
          <c:yMode val="edge"/>
          <c:x val="8.8126342161780804E-3"/>
          <c:y val="0.90771706776089611"/>
          <c:w val="0.94118154974946056"/>
          <c:h val="7.8761805478540531E-2"/>
        </c:manualLayout>
      </c:layout>
      <c:spPr>
        <a:noFill/>
        <a:ln w="24998">
          <a:noFill/>
        </a:ln>
      </c:spPr>
      <c:txPr>
        <a:bodyPr/>
        <a:lstStyle/>
        <a:p>
          <a:pPr>
            <a:defRPr sz="28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34" b="1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8523862375138725"/>
          <c:y val="0.3065518021514918"/>
          <c:w val="0.6759156492786027"/>
          <c:h val="0.58690367084396056"/>
        </c:manualLayout>
      </c:layout>
      <c:barChart>
        <c:barDir val="bar"/>
        <c:grouping val="percentStacked"/>
        <c:ser>
          <c:idx val="4"/>
          <c:order val="0"/>
          <c:tx>
            <c:strRef>
              <c:f>Sheet1!$A$2</c:f>
              <c:strCache>
                <c:ptCount val="1"/>
                <c:pt idx="0">
                  <c:v>DK/NR</c:v>
                </c:pt>
              </c:strCache>
            </c:strRef>
          </c:tx>
          <c:spPr>
            <a:solidFill>
              <a:srgbClr val="FFFFFF"/>
            </a:solidFill>
            <a:ln w="12499">
              <a:solidFill>
                <a:srgbClr val="808080"/>
              </a:solidFill>
              <a:prstDash val="solid"/>
            </a:ln>
          </c:spPr>
          <c:dLbls>
            <c:numFmt formatCode="0" sourceLinked="0"/>
            <c:spPr>
              <a:noFill/>
              <a:ln w="24998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Bloc Québécois</c:v>
                </c:pt>
                <c:pt idx="1">
                  <c:v>People's Party</c:v>
                </c:pt>
                <c:pt idx="2">
                  <c:v>Green</c:v>
                </c:pt>
                <c:pt idx="3">
                  <c:v>NDP</c:v>
                </c:pt>
                <c:pt idx="4">
                  <c:v>Conservative</c:v>
                </c:pt>
                <c:pt idx="5">
                  <c:v>Liberal</c:v>
                </c:pt>
                <c:pt idx="7">
                  <c:v>National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3.9</c:v>
                </c:pt>
                <c:pt idx="1">
                  <c:v>16.899999999999999</c:v>
                </c:pt>
                <c:pt idx="2">
                  <c:v>1.2</c:v>
                </c:pt>
                <c:pt idx="3">
                  <c:v>7.3999999999999995</c:v>
                </c:pt>
                <c:pt idx="4">
                  <c:v>12.6</c:v>
                </c:pt>
                <c:pt idx="5">
                  <c:v>6.5</c:v>
                </c:pt>
                <c:pt idx="7">
                  <c:v>9.4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False (1-2)</c:v>
                </c:pt>
              </c:strCache>
            </c:strRef>
          </c:tx>
          <c:spPr>
            <a:solidFill>
              <a:srgbClr val="000080"/>
            </a:solidFill>
            <a:ln w="12499">
              <a:solidFill>
                <a:srgbClr val="000080"/>
              </a:solidFill>
              <a:prstDash val="solid"/>
            </a:ln>
          </c:spPr>
          <c:dLbls>
            <c:numFmt formatCode="0" sourceLinked="0"/>
            <c:spPr>
              <a:noFill/>
              <a:ln w="24998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Bloc Québécois</c:v>
                </c:pt>
                <c:pt idx="1">
                  <c:v>People's Party</c:v>
                </c:pt>
                <c:pt idx="2">
                  <c:v>Green</c:v>
                </c:pt>
                <c:pt idx="3">
                  <c:v>NDP</c:v>
                </c:pt>
                <c:pt idx="4">
                  <c:v>Conservative</c:v>
                </c:pt>
                <c:pt idx="5">
                  <c:v>Liberal</c:v>
                </c:pt>
                <c:pt idx="7">
                  <c:v>National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88.7</c:v>
                </c:pt>
                <c:pt idx="1">
                  <c:v>22.1</c:v>
                </c:pt>
                <c:pt idx="2">
                  <c:v>88.1</c:v>
                </c:pt>
                <c:pt idx="3">
                  <c:v>86.2</c:v>
                </c:pt>
                <c:pt idx="4">
                  <c:v>42</c:v>
                </c:pt>
                <c:pt idx="5">
                  <c:v>87.2</c:v>
                </c:pt>
                <c:pt idx="7">
                  <c:v>67.7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True (3-4)</c:v>
                </c:pt>
              </c:strCache>
            </c:strRef>
          </c:tx>
          <c:spPr>
            <a:solidFill>
              <a:srgbClr val="99CC00"/>
            </a:solidFill>
            <a:ln w="12499">
              <a:solidFill>
                <a:srgbClr val="99CC00"/>
              </a:solidFill>
              <a:prstDash val="solid"/>
            </a:ln>
          </c:spPr>
          <c:dLbls>
            <c:numFmt formatCode="0" sourceLinked="0"/>
            <c:spPr>
              <a:noFill/>
              <a:ln w="24998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Bloc Québécois</c:v>
                </c:pt>
                <c:pt idx="1">
                  <c:v>People's Party</c:v>
                </c:pt>
                <c:pt idx="2">
                  <c:v>Green</c:v>
                </c:pt>
                <c:pt idx="3">
                  <c:v>NDP</c:v>
                </c:pt>
                <c:pt idx="4">
                  <c:v>Conservative</c:v>
                </c:pt>
                <c:pt idx="5">
                  <c:v>Liberal</c:v>
                </c:pt>
                <c:pt idx="7">
                  <c:v>National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7.3999999999999995</c:v>
                </c:pt>
                <c:pt idx="1">
                  <c:v>61</c:v>
                </c:pt>
                <c:pt idx="2">
                  <c:v>10.6</c:v>
                </c:pt>
                <c:pt idx="3">
                  <c:v>6.4</c:v>
                </c:pt>
                <c:pt idx="4">
                  <c:v>45.4</c:v>
                </c:pt>
                <c:pt idx="5">
                  <c:v>6.3</c:v>
                </c:pt>
                <c:pt idx="7">
                  <c:v>22.900000000000002</c:v>
                </c:pt>
              </c:numCache>
            </c:numRef>
          </c:val>
        </c:ser>
        <c:dLbls>
          <c:showVal val="1"/>
        </c:dLbls>
        <c:gapWidth val="30"/>
        <c:overlap val="100"/>
        <c:axId val="190879616"/>
        <c:axId val="190933248"/>
      </c:barChart>
      <c:catAx>
        <c:axId val="1908796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2400" b="0" i="0" baseline="0">
                <a:latin typeface="Arial" pitchFamily="34" charset="0"/>
              </a:defRPr>
            </a:pPr>
            <a:endParaRPr lang="en-US"/>
          </a:p>
        </c:txPr>
        <c:crossAx val="190933248"/>
        <c:crosses val="autoZero"/>
        <c:auto val="1"/>
        <c:lblAlgn val="ctr"/>
        <c:lblOffset val="0"/>
      </c:catAx>
      <c:valAx>
        <c:axId val="190933248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190879616"/>
        <c:crosses val="autoZero"/>
        <c:crossBetween val="between"/>
        <c:majorUnit val="0.1"/>
      </c:valAx>
      <c:spPr>
        <a:noFill/>
        <a:ln w="24998">
          <a:noFill/>
        </a:ln>
      </c:spPr>
    </c:plotArea>
    <c:legend>
      <c:legendPos val="b"/>
      <c:layout>
        <c:manualLayout>
          <c:xMode val="edge"/>
          <c:yMode val="edge"/>
          <c:x val="8.8126342161780908E-3"/>
          <c:y val="0.90771706776089611"/>
          <c:w val="0.94118154974946056"/>
          <c:h val="7.8761805478540531E-2"/>
        </c:manualLayout>
      </c:layout>
      <c:spPr>
        <a:noFill/>
        <a:ln w="24998">
          <a:noFill/>
        </a:ln>
      </c:spPr>
      <c:txPr>
        <a:bodyPr/>
        <a:lstStyle/>
        <a:p>
          <a:pPr>
            <a:defRPr sz="28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34" b="1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4" tIns="43718" rIns="87434" bIns="43718" numCol="1" anchor="t" anchorCtr="0" compatLnSpc="1">
            <a:prstTxWarp prst="textNoShape">
              <a:avLst/>
            </a:prstTxWarp>
          </a:bodyPr>
          <a:lstStyle>
            <a:lvl1pPr algn="l" defTabSz="873379" eaLnBrk="0" hangingPunct="0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566" y="0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4" tIns="43718" rIns="87434" bIns="43718" numCol="1" anchor="t" anchorCtr="0" compatLnSpc="1">
            <a:prstTxWarp prst="textNoShape">
              <a:avLst/>
            </a:prstTxWarp>
          </a:bodyPr>
          <a:lstStyle>
            <a:lvl1pPr algn="r" defTabSz="873379" eaLnBrk="0" hangingPunct="0">
              <a:defRPr sz="1200"/>
            </a:lvl1pPr>
          </a:lstStyle>
          <a:p>
            <a:pPr>
              <a:defRPr/>
            </a:pPr>
            <a:fld id="{96A8588D-15D2-44DF-ADBE-2E49B8AA88FF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1828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4" tIns="43718" rIns="87434" bIns="43718" numCol="1" anchor="b" anchorCtr="0" compatLnSpc="1">
            <a:prstTxWarp prst="textNoShape">
              <a:avLst/>
            </a:prstTxWarp>
          </a:bodyPr>
          <a:lstStyle>
            <a:lvl1pPr algn="l" defTabSz="873379" eaLnBrk="0" hangingPunct="0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566" y="8771828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4" tIns="43718" rIns="87434" bIns="43718" numCol="1" anchor="b" anchorCtr="0" compatLnSpc="1">
            <a:prstTxWarp prst="textNoShape">
              <a:avLst/>
            </a:prstTxWarp>
          </a:bodyPr>
          <a:lstStyle>
            <a:lvl1pPr algn="r" defTabSz="873379" eaLnBrk="0" hangingPunct="0">
              <a:defRPr sz="1200"/>
            </a:lvl1pPr>
          </a:lstStyle>
          <a:p>
            <a:pPr>
              <a:defRPr/>
            </a:pPr>
            <a:fld id="{D0E5328B-3DD7-4B46-80EF-907D4B111B4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7" tIns="46212" rIns="92427" bIns="46212" numCol="1" anchor="t" anchorCtr="0" compatLnSpc="1">
            <a:prstTxWarp prst="textNoShape">
              <a:avLst/>
            </a:prstTxWarp>
          </a:bodyPr>
          <a:lstStyle>
            <a:lvl1pPr algn="l" defTabSz="923503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36566" y="0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7" tIns="46212" rIns="92427" bIns="46212" numCol="1" anchor="t" anchorCtr="0" compatLnSpc="1">
            <a:prstTxWarp prst="textNoShape">
              <a:avLst/>
            </a:prstTxWarp>
          </a:bodyPr>
          <a:lstStyle>
            <a:lvl1pPr algn="r" defTabSz="923503">
              <a:defRPr sz="1200"/>
            </a:lvl1pPr>
          </a:lstStyle>
          <a:p>
            <a:pPr>
              <a:defRPr/>
            </a:pPr>
            <a:fld id="{5E31AA51-0CA2-4FA8-9B92-4403CBBF2E9C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66813" y="693738"/>
            <a:ext cx="4616450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87452" tIns="43727" rIns="87452" bIns="4372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5310" y="4387442"/>
            <a:ext cx="5559457" cy="41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7" tIns="46212" rIns="92427" bIns="46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771828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7" tIns="46212" rIns="92427" bIns="46212" numCol="1" anchor="b" anchorCtr="0" compatLnSpc="1">
            <a:prstTxWarp prst="textNoShape">
              <a:avLst/>
            </a:prstTxWarp>
          </a:bodyPr>
          <a:lstStyle>
            <a:lvl1pPr algn="l" defTabSz="923503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36566" y="8771828"/>
            <a:ext cx="3012001" cy="46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7" tIns="46212" rIns="92427" bIns="46212" numCol="1" anchor="b" anchorCtr="0" compatLnSpc="1">
            <a:prstTxWarp prst="textNoShape">
              <a:avLst/>
            </a:prstTxWarp>
          </a:bodyPr>
          <a:lstStyle>
            <a:lvl1pPr algn="r" defTabSz="923503">
              <a:defRPr sz="1200"/>
            </a:lvl1pPr>
          </a:lstStyle>
          <a:p>
            <a:pPr>
              <a:defRPr/>
            </a:pPr>
            <a:fld id="{79D5079B-E57B-467B-B3CB-F2885985C53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7900" y="565150"/>
            <a:ext cx="4822825" cy="3617913"/>
          </a:xfrm>
          <a:ln cap="flat">
            <a:solidFill>
              <a:schemeClr val="tx1"/>
            </a:solidFill>
          </a:ln>
        </p:spPr>
      </p:sp>
      <p:sp>
        <p:nvSpPr>
          <p:cNvPr id="154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6" y="4387853"/>
            <a:ext cx="5559426" cy="4154488"/>
          </a:xfrm>
          <a:noFill/>
        </p:spPr>
        <p:txBody>
          <a:bodyPr lIns="92414" tIns="46207" rIns="92414" bIns="46207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7900" y="565150"/>
            <a:ext cx="4822825" cy="3617913"/>
          </a:xfrm>
          <a:ln cap="flat">
            <a:solidFill>
              <a:schemeClr val="tx1"/>
            </a:solidFill>
          </a:ln>
        </p:spPr>
      </p:sp>
      <p:sp>
        <p:nvSpPr>
          <p:cNvPr id="154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6" y="4387853"/>
            <a:ext cx="5559426" cy="4154488"/>
          </a:xfrm>
          <a:noFill/>
        </p:spPr>
        <p:txBody>
          <a:bodyPr lIns="92414" tIns="46207" rIns="92414" bIns="46207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84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439" tIns="46220" rIns="92439" bIns="46220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84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439" tIns="46220" rIns="92439" bIns="46220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84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439" tIns="46220" rIns="92439" bIns="46220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18037" cy="3463925"/>
          </a:xfrm>
          <a:noFill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9" tIns="46220" rIns="92439" bIns="46220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8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11728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84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439" tIns="46220" rIns="92439" bIns="46220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84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439" tIns="46220" rIns="92439" bIns="46220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19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571500"/>
            <a:ext cx="4872038" cy="3654425"/>
          </a:xfrm>
          <a:noFill/>
          <a:ln cap="flat">
            <a:solidFill>
              <a:schemeClr val="tx1"/>
            </a:solidFill>
          </a:ln>
        </p:spPr>
      </p:sp>
      <p:sp>
        <p:nvSpPr>
          <p:cNvPr id="112619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417" tIns="46208" rIns="92417" bIns="46208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4081" name="Rectangle 7"/>
          <p:cNvSpPr txBox="1">
            <a:spLocks noGrp="1" noChangeArrowheads="1"/>
          </p:cNvSpPr>
          <p:nvPr/>
        </p:nvSpPr>
        <p:spPr bwMode="auto">
          <a:xfrm>
            <a:off x="3743509" y="8440441"/>
            <a:ext cx="2858158" cy="44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968" tIns="42981" rIns="85968" bIns="42981" anchor="b"/>
          <a:lstStyle/>
          <a:p>
            <a:pPr algn="r" defTabSz="858190"/>
            <a:fld id="{61FE4509-1985-4B07-9DE3-519774DF34C8}" type="slidenum">
              <a:rPr lang="en-CA" altLang="en-US" sz="1100">
                <a:latin typeface="Times New Roman" pitchFamily="18" charset="0"/>
              </a:rPr>
              <a:pPr algn="r" defTabSz="858190"/>
              <a:t>5</a:t>
            </a:fld>
            <a:endParaRPr lang="en-CA" altLang="en-US" sz="1100" dirty="0">
              <a:latin typeface="Times New Roman" pitchFamily="18" charset="0"/>
            </a:endParaRPr>
          </a:p>
        </p:txBody>
      </p:sp>
      <p:sp>
        <p:nvSpPr>
          <p:cNvPr id="593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5675" y="525463"/>
            <a:ext cx="4716463" cy="3538537"/>
          </a:xfrm>
          <a:noFill/>
        </p:spPr>
      </p:sp>
      <p:sp>
        <p:nvSpPr>
          <p:cNvPr id="593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0826" y="4220984"/>
            <a:ext cx="4841524" cy="3996497"/>
          </a:xfrm>
          <a:noFill/>
          <a:ln/>
        </p:spPr>
        <p:txBody>
          <a:bodyPr lIns="85968" tIns="42981" rIns="85968" bIns="42981"/>
          <a:lstStyle/>
          <a:p>
            <a:pPr>
              <a:lnSpc>
                <a:spcPct val="90000"/>
              </a:lnSpc>
              <a:tabLst>
                <a:tab pos="243027" algn="l"/>
              </a:tabLst>
            </a:pPr>
            <a:endParaRPr lang="en-CA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3" name="Rectangle 7"/>
          <p:cNvSpPr txBox="1">
            <a:spLocks noGrp="1" noChangeArrowheads="1"/>
          </p:cNvSpPr>
          <p:nvPr/>
        </p:nvSpPr>
        <p:spPr bwMode="auto">
          <a:xfrm>
            <a:off x="3940175" y="8774113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7" tIns="44922" rIns="89847" bIns="44922" anchor="b"/>
          <a:lstStyle/>
          <a:p>
            <a:pPr algn="r" defTabSz="934948"/>
            <a:fld id="{04EAAC47-82E4-4385-88B2-F762659FA098}" type="slidenum">
              <a:rPr lang="en-CA" altLang="en-US" sz="1100">
                <a:latin typeface="Times New Roman" pitchFamily="18" charset="0"/>
              </a:rPr>
              <a:pPr algn="r" defTabSz="934948"/>
              <a:t>6</a:t>
            </a:fld>
            <a:endParaRPr lang="en-CA" altLang="en-US" sz="1100" dirty="0">
              <a:latin typeface="Times New Roman" pitchFamily="18" charset="0"/>
            </a:endParaRPr>
          </a:p>
        </p:txBody>
      </p:sp>
      <p:sp>
        <p:nvSpPr>
          <p:cNvPr id="1385474" name="Rectangle 7"/>
          <p:cNvSpPr txBox="1">
            <a:spLocks noGrp="1" noChangeArrowheads="1"/>
          </p:cNvSpPr>
          <p:nvPr/>
        </p:nvSpPr>
        <p:spPr bwMode="auto">
          <a:xfrm>
            <a:off x="3940175" y="8774113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4" tIns="44921" rIns="89844" bIns="44921" anchor="b"/>
          <a:lstStyle/>
          <a:p>
            <a:pPr algn="r" defTabSz="934948"/>
            <a:fld id="{ED4AECAB-8201-40CE-9AA1-03B3362A75AE}" type="slidenum">
              <a:rPr lang="en-CA" altLang="en-US" sz="1100">
                <a:latin typeface="Times New Roman" pitchFamily="18" charset="0"/>
              </a:rPr>
              <a:pPr algn="r" defTabSz="934948"/>
              <a:t>6</a:t>
            </a:fld>
            <a:endParaRPr lang="en-CA" altLang="en-US" sz="1100" dirty="0">
              <a:latin typeface="Times New Roman" pitchFamily="18" charset="0"/>
            </a:endParaRPr>
          </a:p>
        </p:txBody>
      </p:sp>
      <p:sp>
        <p:nvSpPr>
          <p:cNvPr id="138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9813" y="547688"/>
            <a:ext cx="4902200" cy="3676650"/>
          </a:xfrm>
          <a:ln/>
        </p:spPr>
      </p:sp>
      <p:sp>
        <p:nvSpPr>
          <p:cNvPr id="138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87852"/>
            <a:ext cx="5092700" cy="4154488"/>
          </a:xfrm>
          <a:noFill/>
        </p:spPr>
        <p:txBody>
          <a:bodyPr lIns="89844" tIns="44921" rIns="89844" bIns="44921"/>
          <a:lstStyle/>
          <a:p>
            <a:pPr eaLnBrk="1" hangingPunct="1">
              <a:lnSpc>
                <a:spcPct val="90000"/>
              </a:lnSpc>
              <a:tabLst>
                <a:tab pos="265088" algn="l"/>
              </a:tabLst>
            </a:pPr>
            <a:endParaRPr lang="en-CA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3" name="Rectangle 7"/>
          <p:cNvSpPr txBox="1">
            <a:spLocks noGrp="1" noChangeArrowheads="1"/>
          </p:cNvSpPr>
          <p:nvPr/>
        </p:nvSpPr>
        <p:spPr bwMode="auto">
          <a:xfrm>
            <a:off x="3940175" y="8774113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7" tIns="44922" rIns="89847" bIns="44922" anchor="b"/>
          <a:lstStyle/>
          <a:p>
            <a:pPr algn="r" defTabSz="934948"/>
            <a:fld id="{04EAAC47-82E4-4385-88B2-F762659FA098}" type="slidenum">
              <a:rPr lang="en-CA" altLang="en-US" sz="1100">
                <a:latin typeface="Times New Roman" pitchFamily="18" charset="0"/>
              </a:rPr>
              <a:pPr algn="r" defTabSz="934948"/>
              <a:t>7</a:t>
            </a:fld>
            <a:endParaRPr lang="en-CA" altLang="en-US" sz="1100" dirty="0">
              <a:latin typeface="Times New Roman" pitchFamily="18" charset="0"/>
            </a:endParaRPr>
          </a:p>
        </p:txBody>
      </p:sp>
      <p:sp>
        <p:nvSpPr>
          <p:cNvPr id="1385474" name="Rectangle 7"/>
          <p:cNvSpPr txBox="1">
            <a:spLocks noGrp="1" noChangeArrowheads="1"/>
          </p:cNvSpPr>
          <p:nvPr/>
        </p:nvSpPr>
        <p:spPr bwMode="auto">
          <a:xfrm>
            <a:off x="3940175" y="8774113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844" tIns="44921" rIns="89844" bIns="44921" anchor="b"/>
          <a:lstStyle/>
          <a:p>
            <a:pPr algn="r" defTabSz="934948"/>
            <a:fld id="{ED4AECAB-8201-40CE-9AA1-03B3362A75AE}" type="slidenum">
              <a:rPr lang="en-CA" altLang="en-US" sz="1100">
                <a:latin typeface="Times New Roman" pitchFamily="18" charset="0"/>
              </a:rPr>
              <a:pPr algn="r" defTabSz="934948"/>
              <a:t>7</a:t>
            </a:fld>
            <a:endParaRPr lang="en-CA" altLang="en-US" sz="1100" dirty="0">
              <a:latin typeface="Times New Roman" pitchFamily="18" charset="0"/>
            </a:endParaRPr>
          </a:p>
        </p:txBody>
      </p:sp>
      <p:sp>
        <p:nvSpPr>
          <p:cNvPr id="138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9813" y="547688"/>
            <a:ext cx="4902200" cy="3676650"/>
          </a:xfrm>
          <a:ln/>
        </p:spPr>
      </p:sp>
      <p:sp>
        <p:nvSpPr>
          <p:cNvPr id="138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87852"/>
            <a:ext cx="5092700" cy="4154488"/>
          </a:xfrm>
          <a:noFill/>
        </p:spPr>
        <p:txBody>
          <a:bodyPr lIns="89844" tIns="44921" rIns="89844" bIns="44921"/>
          <a:lstStyle/>
          <a:p>
            <a:pPr eaLnBrk="1" hangingPunct="1">
              <a:lnSpc>
                <a:spcPct val="90000"/>
              </a:lnSpc>
              <a:tabLst>
                <a:tab pos="265088" algn="l"/>
              </a:tabLst>
            </a:pPr>
            <a:endParaRPr lang="en-CA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784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439" tIns="46220" rIns="92439" bIns="46220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577850"/>
            <a:ext cx="4916488" cy="3689350"/>
          </a:xfrm>
          <a:ln cap="flat">
            <a:solidFill>
              <a:schemeClr val="tx1"/>
            </a:solidFill>
          </a:ln>
        </p:spPr>
      </p:sp>
      <p:sp>
        <p:nvSpPr>
          <p:cNvPr id="66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4387852"/>
            <a:ext cx="5559426" cy="4154488"/>
          </a:xfrm>
          <a:noFill/>
        </p:spPr>
        <p:txBody>
          <a:bodyPr lIns="92424" tIns="46210" rIns="92424" bIns="46210"/>
          <a:lstStyle/>
          <a:p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0AB3-9BD0-437D-84E0-8EF98EB349FB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67957-2B29-48BF-88BB-88F2616FE298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AA64-90D8-47D7-9DAC-F38C6CF8E73C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46038"/>
            <a:ext cx="8229600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F692-13E4-496F-99A0-FF8623566340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42888" y="46038"/>
            <a:ext cx="8443912" cy="6080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2EB7-E59B-443E-A0D8-3D541398A5D7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F789-E5DC-48DE-890A-E9AB05BE4751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3377C-95B8-4382-8436-BBEB5AF516DC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29F5F-28CE-4109-93D2-9B7CC4F3E5ED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80D37-EBBF-4344-8B73-88383DF53771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AB39-84E0-492B-9845-10DD08A1AAA5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FB8E-F364-4FEC-88F7-97C23E9FF1FF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F325-648C-432C-A8BD-19131039AF1C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4FF18-C7D2-41BF-9FCF-5FFFA4F3F23F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2888" y="46038"/>
            <a:ext cx="82296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7ABE4F70-8C8E-4358-A3DA-C732EB9E3E41}" type="datetimeFigureOut">
              <a:rPr lang="en-CA" altLang="en-US"/>
              <a:pPr>
                <a:defRPr/>
              </a:pPr>
              <a:t>2025-02-24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Text Box 195"/>
          <p:cNvSpPr txBox="1">
            <a:spLocks noChangeArrowheads="1"/>
          </p:cNvSpPr>
          <p:nvPr/>
        </p:nvSpPr>
        <p:spPr bwMode="auto">
          <a:xfrm>
            <a:off x="7355315" y="6492875"/>
            <a:ext cx="1788685" cy="3619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5593" tIns="42045" rIns="85593" bIns="42045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altLang="en-US" sz="1000" dirty="0"/>
              <a:t>Copyright </a:t>
            </a:r>
            <a:r>
              <a:rPr lang="en-US" altLang="en-US" sz="1000" dirty="0" smtClean="0"/>
              <a:t>2025</a:t>
            </a:r>
            <a:r>
              <a:rPr lang="en-US" altLang="en-US" sz="1000" dirty="0"/>
              <a:t/>
            </a:r>
            <a:br>
              <a:rPr lang="en-US" altLang="en-US" sz="1000" dirty="0"/>
            </a:br>
            <a:r>
              <a:rPr lang="en-US" altLang="en-US" sz="800" dirty="0">
                <a:solidFill>
                  <a:srgbClr val="4D4D4D"/>
                </a:solidFill>
              </a:rPr>
              <a:t>No reproduction without permission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659813" y="6183313"/>
            <a:ext cx="393700" cy="314325"/>
          </a:xfrm>
          <a:prstGeom prst="rect">
            <a:avLst/>
          </a:prstGeom>
          <a:solidFill>
            <a:srgbClr val="3E67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604250" y="6107113"/>
            <a:ext cx="504825" cy="360362"/>
          </a:xfrm>
          <a:prstGeom prst="rect">
            <a:avLst/>
          </a:prstGeom>
          <a:noFill/>
          <a:ln>
            <a:noFill/>
          </a:ln>
        </p:spPr>
        <p:txBody>
          <a:bodyPr lIns="96480" tIns="48240" rIns="96480" bIns="48240" anchor="b"/>
          <a:lstStyle/>
          <a:p>
            <a:pPr algn="ctr" defTabSz="449263">
              <a:spcBef>
                <a:spcPts val="225"/>
              </a:spcBef>
              <a:buFont typeface="Arial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9436166-044F-4662-A1D6-BA0E500FD6AD}" type="slidenum">
              <a:rPr lang="en-US" altLang="en-US" sz="1200" b="1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pPr algn="ctr" defTabSz="449263">
                <a:spcBef>
                  <a:spcPts val="225"/>
                </a:spcBef>
                <a:buFont typeface="Arial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US" altLang="en-US" sz="1200" b="1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2060"/>
          </a:solidFill>
          <a:latin typeface="Lucida Sans" pitchFamily="34" charset="0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Lucida Sans" pitchFamily="34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Lucida Sans" pitchFamily="34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Lucida Sans" pitchFamily="34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060"/>
          </a:solidFill>
          <a:latin typeface="Lucida Sans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1600" kern="1200">
          <a:solidFill>
            <a:schemeClr val="tx1"/>
          </a:solidFill>
          <a:latin typeface="Century Gothic" pitchFamily="34" charset="0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5000"/>
        <a:buChar char="•"/>
        <a:defRPr sz="1600" kern="1200">
          <a:solidFill>
            <a:schemeClr val="tx1"/>
          </a:solidFill>
          <a:latin typeface="Century Gothic" pitchFamily="34" charset="0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Century Gothic" pitchFamily="34" charset="0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entury Gothic" pitchFamily="34" charset="0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entury Gothic" pitchFamily="34" charset="0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yti.ms/3W8qv7V" TargetMode="External"/><Relationship Id="rId7" Type="http://schemas.openxmlformats.org/officeDocument/2006/relationships/hyperlink" Target="https://bit.ly/3fgG5HR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it.ly/3QxksGy" TargetMode="External"/><Relationship Id="rId5" Type="http://schemas.openxmlformats.org/officeDocument/2006/relationships/hyperlink" Target="https://bit.ly/3PxajIH" TargetMode="External"/><Relationship Id="rId4" Type="http://schemas.openxmlformats.org/officeDocument/2006/relationships/hyperlink" Target="https://bit.ly/3ByFz5Z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0" y="1084263"/>
            <a:ext cx="9144000" cy="5778500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pic>
        <p:nvPicPr>
          <p:cNvPr id="17410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661025"/>
            <a:ext cx="18415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>
            <a:extLst>
              <a:ext uri="{FF2B5EF4-FFF2-40B4-BE49-F238E27FC236}"/>
            </a:extLst>
          </p:cNvPr>
          <p:cNvSpPr/>
          <p:nvPr/>
        </p:nvSpPr>
        <p:spPr>
          <a:xfrm>
            <a:off x="-11113" y="1052513"/>
            <a:ext cx="9155113" cy="73025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17412" name="Rectangle 8"/>
          <p:cNvSpPr>
            <a:spLocks/>
          </p:cNvSpPr>
          <p:nvPr/>
        </p:nvSpPr>
        <p:spPr bwMode="auto">
          <a:xfrm>
            <a:off x="323850" y="2349500"/>
            <a:ext cx="8496622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CA" alt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Understanding the Impacts of Mistrust and Disinformation</a:t>
            </a:r>
            <a:r>
              <a:rPr lang="en-CA" altLang="en-US" sz="3600" b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CA" altLang="en-US" sz="3600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CA" altLang="en-US" sz="3000" b="1" dirty="0" smtClean="0">
                <a:solidFill>
                  <a:schemeClr val="bg1"/>
                </a:solidFill>
                <a:latin typeface="Century Gothic" pitchFamily="34" charset="0"/>
              </a:rPr>
              <a:t>Canadian Experiences with the Prob</a:t>
            </a:r>
            <a:r>
              <a:rPr lang="en-CA" altLang="en-US" sz="3000" b="1" i="1" dirty="0" smtClean="0">
                <a:solidFill>
                  <a:schemeClr val="bg1"/>
                </a:solidFill>
                <a:latin typeface="Century Gothic" pitchFamily="34" charset="0"/>
              </a:rPr>
              <a:t>it</a:t>
            </a:r>
            <a:r>
              <a:rPr lang="en-CA" altLang="en-US" sz="3000" b="1" dirty="0" smtClean="0">
                <a:solidFill>
                  <a:schemeClr val="bg1"/>
                </a:solidFill>
                <a:latin typeface="Century Gothic" pitchFamily="34" charset="0"/>
              </a:rPr>
              <a:t> Panel</a:t>
            </a:r>
            <a:r>
              <a:rPr lang="en-CA" alt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CA" altLang="en-US" sz="24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CA" altLang="en-US" sz="2400" b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CA" altLang="en-US" sz="2400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CA" alt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By Frank Graves</a:t>
            </a:r>
            <a:br>
              <a:rPr lang="en-CA" altLang="en-US" sz="24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CA" alt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CA" altLang="en-US" sz="24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CA" alt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Presentation to CIPHER</a:t>
            </a:r>
            <a:br>
              <a:rPr lang="en-CA" altLang="en-US" sz="24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altLang="en-US" sz="2400" b="1" i="1" dirty="0" smtClean="0">
                <a:solidFill>
                  <a:schemeClr val="bg1"/>
                </a:solidFill>
                <a:latin typeface="Century Gothic" pitchFamily="34" charset="0"/>
              </a:rPr>
              <a:t>February 26-28, 2025</a:t>
            </a:r>
            <a:endParaRPr lang="en-US" altLang="en-US" sz="2400" b="1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04775" y="982665"/>
          <a:ext cx="8940800" cy="563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877888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/>
            </a:extLst>
          </p:cNvPr>
          <p:cNvSpPr/>
          <p:nvPr/>
        </p:nvSpPr>
        <p:spPr>
          <a:xfrm>
            <a:off x="-11113" y="868363"/>
            <a:ext cx="9172576" cy="46037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50825" y="-76210"/>
            <a:ext cx="74510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CA" altLang="en-US" sz="2400" b="1" dirty="0">
                <a:solidFill>
                  <a:srgbClr val="FFFFFF"/>
                </a:solidFill>
                <a:latin typeface="Century Gothic" pitchFamily="34" charset="0"/>
              </a:rPr>
              <a:t>Incidence of disinformation:</a:t>
            </a:r>
            <a:br>
              <a:rPr lang="en-CA" altLang="en-US" sz="2400" b="1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Impact of greenhouse gas emissions</a:t>
            </a:r>
            <a:endParaRPr lang="en-CA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50825" y="938213"/>
            <a:ext cx="8893175" cy="165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93" tIns="42045" rIns="85593" bIns="42045">
            <a:spAutoFit/>
          </a:bodyPr>
          <a:lstStyle/>
          <a:p>
            <a:pPr marL="444500" indent="-44450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2400" b="1" i="1" dirty="0">
                <a:solidFill>
                  <a:srgbClr val="D51814"/>
                </a:solidFill>
                <a:latin typeface="Century Gothic" pitchFamily="34" charset="0"/>
                <a:cs typeface="Times New Roman" pitchFamily="18" charset="0"/>
              </a:rPr>
              <a:t>Q.</a:t>
            </a:r>
            <a:r>
              <a:rPr lang="en-CA" altLang="en-US" sz="24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	</a:t>
            </a:r>
            <a:r>
              <a:rPr lang="en-CA" altLang="en-US" sz="2400" i="1" dirty="0" smtClean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To </a:t>
            </a:r>
            <a:r>
              <a:rPr lang="en-CA" altLang="en-US" sz="24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the best of your knowledge, are the following statements true or false?</a:t>
            </a:r>
            <a:br>
              <a:rPr lang="en-CA" altLang="en-US" sz="24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en-CA" altLang="en-US" sz="6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en-CA" altLang="en-US" sz="6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en-US" altLang="en-US" sz="2400" b="1" i="1" dirty="0" smtClean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Greenhouse gas emissions are the primary cause of climate change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-11113" y="6589713"/>
            <a:ext cx="6119999" cy="26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1200" b="1" i="1" dirty="0">
                <a:latin typeface="Century Gothic" pitchFamily="34" charset="0"/>
              </a:rPr>
              <a:t>BASE</a:t>
            </a:r>
            <a:r>
              <a:rPr lang="en-CA" altLang="en-US" sz="1200" i="1" dirty="0">
                <a:latin typeface="Century Gothic" pitchFamily="34" charset="0"/>
              </a:rPr>
              <a:t>: </a:t>
            </a:r>
            <a:r>
              <a:rPr lang="en-CA" altLang="en-US" sz="1200" b="0" i="1" dirty="0" smtClean="0">
                <a:latin typeface="Century Gothic" pitchFamily="34" charset="0"/>
              </a:rPr>
              <a:t>Canadians; </a:t>
            </a:r>
            <a:r>
              <a:rPr lang="en-US" altLang="en-US" sz="1200" b="0" i="1" dirty="0" smtClean="0">
                <a:latin typeface="Century Gothic" pitchFamily="34" charset="0"/>
              </a:rPr>
              <a:t>February 6-13, 2025, n=1,468,  </a:t>
            </a:r>
            <a:r>
              <a:rPr lang="en-US" altLang="en-US" sz="1200" b="0" i="1" dirty="0">
                <a:latin typeface="Century Gothic" pitchFamily="34" charset="0"/>
              </a:rPr>
              <a:t>MOE +/- </a:t>
            </a:r>
            <a:r>
              <a:rPr lang="en-US" altLang="en-US" sz="1200" b="0" i="1" dirty="0" smtClean="0">
                <a:latin typeface="Century Gothic" pitchFamily="34" charset="0"/>
              </a:rPr>
              <a:t>2.6%, </a:t>
            </a:r>
            <a:r>
              <a:rPr lang="en-US" altLang="en-US" sz="1200" b="0" i="1" dirty="0">
                <a:latin typeface="Century Gothic" pitchFamily="34" charset="0"/>
              </a:rPr>
              <a:t>19 times out of 20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104775" y="982665"/>
          <a:ext cx="8940800" cy="563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-11113" y="6589713"/>
            <a:ext cx="5834664" cy="26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1200" b="1" i="1" dirty="0">
                <a:latin typeface="Century Gothic" pitchFamily="34" charset="0"/>
                <a:ea typeface="MS PGothic" pitchFamily="34" charset="-128"/>
              </a:rPr>
              <a:t>BASE</a:t>
            </a:r>
            <a:r>
              <a:rPr lang="en-CA" altLang="en-US" sz="1200" i="1" dirty="0">
                <a:latin typeface="Century Gothic" pitchFamily="34" charset="0"/>
                <a:ea typeface="MS PGothic" pitchFamily="34" charset="-128"/>
              </a:rPr>
              <a:t>: </a:t>
            </a:r>
            <a:r>
              <a:rPr lang="en-US" altLang="en-US" sz="1200" b="0" i="1" dirty="0" smtClean="0">
                <a:latin typeface="Century Gothic" pitchFamily="34" charset="0"/>
              </a:rPr>
              <a:t>Canadians; April 18-22, 2024, n=1,033, MOE +/- 3.1%, 19 times out of 20</a:t>
            </a:r>
            <a:endParaRPr lang="en-US" altLang="en-US" sz="1200" b="0" i="1" dirty="0">
              <a:latin typeface="Century Gothic" pitchFamily="34" charset="0"/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877888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/>
            </a:extLst>
          </p:cNvPr>
          <p:cNvSpPr/>
          <p:nvPr/>
        </p:nvSpPr>
        <p:spPr>
          <a:xfrm>
            <a:off x="-11113" y="868363"/>
            <a:ext cx="9172576" cy="46037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50825" y="-76210"/>
            <a:ext cx="60163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CA" altLang="en-US" sz="2400" b="1" dirty="0">
                <a:solidFill>
                  <a:srgbClr val="FFFFFF"/>
                </a:solidFill>
                <a:latin typeface="Century Gothic" pitchFamily="34" charset="0"/>
              </a:rPr>
              <a:t>Incidence of disinformation:</a:t>
            </a:r>
            <a:br>
              <a:rPr lang="en-CA" altLang="en-US" sz="2400" b="1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Concealed COVID-19 deaths</a:t>
            </a:r>
            <a:endParaRPr lang="en-CA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50825" y="938213"/>
            <a:ext cx="8893175" cy="165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93" tIns="42045" rIns="85593" bIns="42045">
            <a:spAutoFit/>
          </a:bodyPr>
          <a:lstStyle/>
          <a:p>
            <a:pPr marL="444500" indent="-44450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2400" b="1" i="1" dirty="0">
                <a:solidFill>
                  <a:srgbClr val="D51814"/>
                </a:solidFill>
                <a:latin typeface="Century Gothic" pitchFamily="34" charset="0"/>
                <a:cs typeface="Times New Roman" pitchFamily="18" charset="0"/>
              </a:rPr>
              <a:t>Q.</a:t>
            </a:r>
            <a:r>
              <a:rPr lang="en-CA" altLang="en-US" sz="24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	</a:t>
            </a:r>
            <a:r>
              <a:rPr lang="en-CA" altLang="en-US" sz="2400" i="1" dirty="0" smtClean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To </a:t>
            </a:r>
            <a:r>
              <a:rPr lang="en-CA" altLang="en-US" sz="24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the best of your knowledge, are the following statements true or false?</a:t>
            </a:r>
            <a:br>
              <a:rPr lang="en-CA" altLang="en-US" sz="24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en-CA" altLang="en-US" sz="6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/>
            </a:r>
            <a:br>
              <a:rPr lang="en-CA" altLang="en-US" sz="60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en-US" altLang="en-US" sz="2400" b="1" i="1" dirty="0" smtClean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Deaths due to COVID-19 vaccines are being intentionally hidden by the government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0769" name="Rectangle 5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424862" cy="53276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We conducted an experiment </a:t>
            </a:r>
            <a:r>
              <a:rPr lang="en-US" altLang="en-US" sz="2100" dirty="0" smtClean="0">
                <a:solidFill>
                  <a:srgbClr val="404040"/>
                </a:solidFill>
              </a:rPr>
              <a:t>where </a:t>
            </a:r>
            <a:r>
              <a:rPr lang="en-US" altLang="en-US" sz="2100" dirty="0" smtClean="0">
                <a:solidFill>
                  <a:srgbClr val="404040"/>
                </a:solidFill>
              </a:rPr>
              <a:t>80% of respondents under 35 and 20% of respondents over 35 were offered an incentive (draw for $500 cash prize)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Most effective for respondents under 25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No impact on 25-34 age group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For the 55-64 group, those offered the incentive were slightly </a:t>
            </a:r>
            <a:r>
              <a:rPr lang="en-US" altLang="en-US" sz="2100" i="1" dirty="0" smtClean="0">
                <a:solidFill>
                  <a:srgbClr val="404040"/>
                </a:solidFill>
              </a:rPr>
              <a:t>less</a:t>
            </a:r>
            <a:r>
              <a:rPr lang="en-US" altLang="en-US" sz="2100" dirty="0" smtClean="0">
                <a:solidFill>
                  <a:srgbClr val="404040"/>
                </a:solidFill>
              </a:rPr>
              <a:t> likely to participate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Interestingly, incentives were more effective at reaching institutionally mistrustful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Supporters of right-wing parties (e.g., Ontario PC and BC Conservative supporters) were more likely to complete the survey if they were offered an incentive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Left-wing voters, however, were slightly </a:t>
            </a:r>
            <a:r>
              <a:rPr lang="en-US" altLang="en-US" sz="2100" i="1" dirty="0" smtClean="0">
                <a:solidFill>
                  <a:srgbClr val="404040"/>
                </a:solidFill>
              </a:rPr>
              <a:t>less</a:t>
            </a:r>
            <a:r>
              <a:rPr lang="en-US" altLang="en-US" sz="2100" dirty="0" smtClean="0">
                <a:solidFill>
                  <a:srgbClr val="404040"/>
                </a:solidFill>
              </a:rPr>
              <a:t> likely to participate when offered an incentive</a:t>
            </a: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-28575" y="0"/>
            <a:ext cx="9274175" cy="908050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-11113" y="882650"/>
            <a:ext cx="9172576" cy="46038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840772" name="Rectangle 4"/>
          <p:cNvSpPr>
            <a:spLocks/>
          </p:cNvSpPr>
          <p:nvPr/>
        </p:nvSpPr>
        <p:spPr bwMode="auto">
          <a:xfrm>
            <a:off x="569913" y="144969"/>
            <a:ext cx="4381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Impacts of incentives</a:t>
            </a:r>
            <a:endParaRPr lang="en-US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0769" name="Rectangle 5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424862" cy="53276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Women remain panel members longer than men (2.8 years versus 2.3 years)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Respondents between the ages of 55 and 64 remain panel members longer (3.8 years)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Those 18 and 24 remain just 0.6 years on average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Regionally, residents of Quebec remain panel members longest (6.6 years), while </a:t>
            </a:r>
            <a:r>
              <a:rPr lang="en-US" altLang="en-US" sz="2100" dirty="0" smtClean="0">
                <a:solidFill>
                  <a:srgbClr val="404040"/>
                </a:solidFill>
              </a:rPr>
              <a:t>BC residents stay </a:t>
            </a:r>
            <a:r>
              <a:rPr lang="en-US" altLang="en-US" sz="2100" dirty="0" smtClean="0">
                <a:solidFill>
                  <a:srgbClr val="404040"/>
                </a:solidFill>
              </a:rPr>
              <a:t>for a year and a half on average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Those with a high school education or less stay 3 years on average, while those with a graduate degree stay on for a little over 2 years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Only slight variation between visible minorities and other Canadians (2.4 years vs. 2.5 years)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No statistical variation in terms of online respondents versus telephone-only respondents</a:t>
            </a: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-28575" y="0"/>
            <a:ext cx="9274175" cy="908050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-11113" y="882650"/>
            <a:ext cx="9172576" cy="46038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840772" name="Rectangle 4"/>
          <p:cNvSpPr>
            <a:spLocks/>
          </p:cNvSpPr>
          <p:nvPr/>
        </p:nvSpPr>
        <p:spPr bwMode="auto">
          <a:xfrm>
            <a:off x="569913" y="144969"/>
            <a:ext cx="54729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Variations in panel attrition</a:t>
            </a:r>
            <a:endParaRPr lang="en-US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0769" name="Rectangle 5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424862" cy="53276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We have explored weighting as a stop-gap measure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Other adjustments necessary so as not to double-count some of the effects (raking method)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Weighting by mistrust is a particular challenges since population parameters not known (unlikely more tangible measures such as age)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Vaccine uptake good proxy for institutional trust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However, weighting cannot be a permanent solution</a:t>
            </a:r>
          </a:p>
          <a:p>
            <a:pPr lvl="1"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Going forward, we need to find ways to increase representation of institutionally mistrustful such as re-engaging lapsed mistrustful </a:t>
            </a:r>
            <a:r>
              <a:rPr lang="en-US" altLang="en-US" sz="2100" dirty="0" err="1" smtClean="0">
                <a:solidFill>
                  <a:srgbClr val="404040"/>
                </a:solidFill>
              </a:rPr>
              <a:t>panellists</a:t>
            </a:r>
            <a:r>
              <a:rPr lang="en-US" altLang="en-US" sz="2100" dirty="0" smtClean="0">
                <a:solidFill>
                  <a:srgbClr val="404040"/>
                </a:solidFill>
              </a:rPr>
              <a:t> (e.g., incentives, special topics of interest to these groups)</a:t>
            </a:r>
            <a:endParaRPr lang="en-CA" altLang="en-US" sz="2100" dirty="0" smtClean="0">
              <a:solidFill>
                <a:srgbClr val="40404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-28575" y="0"/>
            <a:ext cx="9274175" cy="908050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-11113" y="882650"/>
            <a:ext cx="9172576" cy="46038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840772" name="Rectangle 4"/>
          <p:cNvSpPr>
            <a:spLocks/>
          </p:cNvSpPr>
          <p:nvPr/>
        </p:nvSpPr>
        <p:spPr bwMode="auto">
          <a:xfrm>
            <a:off x="569913" y="144969"/>
            <a:ext cx="6946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Methods to address panel attrition</a:t>
            </a:r>
            <a:endParaRPr lang="en-US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424862" cy="53276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CA" altLang="en-US" sz="1700" smtClean="0">
                <a:solidFill>
                  <a:srgbClr val="404040"/>
                </a:solidFill>
              </a:rPr>
              <a:t>Catherine Porter, “</a:t>
            </a:r>
            <a:r>
              <a:rPr lang="en-CA" altLang="en-US" sz="1700" i="1" smtClean="0">
                <a:solidFill>
                  <a:srgbClr val="404040"/>
                </a:solidFill>
              </a:rPr>
              <a:t>‘Somebody Planted the Guns’: In Canada, a Raided, Distrusting Village Blames the Police</a:t>
            </a:r>
            <a:r>
              <a:rPr lang="en-CA" altLang="en-US" sz="1700" smtClean="0">
                <a:solidFill>
                  <a:srgbClr val="404040"/>
                </a:solidFill>
              </a:rPr>
              <a:t>”, New York Times (September 24, 2022). Available at: </a:t>
            </a:r>
            <a:r>
              <a:rPr lang="en-CA" altLang="en-US" sz="1700" smtClean="0">
                <a:solidFill>
                  <a:srgbClr val="404040"/>
                </a:solidFill>
                <a:hlinkClick r:id="rId3"/>
              </a:rPr>
              <a:t>https://nyti.ms/3W8qv7V</a:t>
            </a:r>
            <a:endParaRPr lang="en-CA" altLang="en-US" sz="1700" smtClean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CA" altLang="en-US" sz="1700" smtClean="0">
                <a:solidFill>
                  <a:srgbClr val="404040"/>
                </a:solidFill>
              </a:rPr>
              <a:t>Frank Graves, “</a:t>
            </a:r>
            <a:r>
              <a:rPr lang="en-US" altLang="en-US" sz="1700" i="1" smtClean="0">
                <a:solidFill>
                  <a:srgbClr val="404040"/>
                </a:solidFill>
              </a:rPr>
              <a:t>Understanding the Freedom Movement: Causes, Consequences, and Potential Responses</a:t>
            </a:r>
            <a:r>
              <a:rPr lang="en-US" altLang="en-US" sz="1700" smtClean="0">
                <a:solidFill>
                  <a:srgbClr val="404040"/>
                </a:solidFill>
              </a:rPr>
              <a:t>”, paper prepared for the </a:t>
            </a:r>
            <a:r>
              <a:rPr lang="en-CA" altLang="en-US" sz="1700" smtClean="0">
                <a:solidFill>
                  <a:srgbClr val="404040"/>
                </a:solidFill>
              </a:rPr>
              <a:t>Public Order Emergency Commission (August 2022). Available at: </a:t>
            </a:r>
            <a:r>
              <a:rPr lang="en-CA" altLang="en-US" sz="1700" smtClean="0">
                <a:solidFill>
                  <a:srgbClr val="404040"/>
                </a:solidFill>
                <a:hlinkClick r:id="rId4"/>
              </a:rPr>
              <a:t>https://bit.ly/3ByFz5Z</a:t>
            </a:r>
            <a:endParaRPr lang="en-CA" altLang="en-US" sz="1700" smtClean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700" smtClean="0">
                <a:solidFill>
                  <a:srgbClr val="404040"/>
                </a:solidFill>
              </a:rPr>
              <a:t>Kristin Nelson, “</a:t>
            </a:r>
            <a:r>
              <a:rPr lang="en-CA" altLang="en-US" sz="1700" i="1" smtClean="0">
                <a:solidFill>
                  <a:srgbClr val="404040"/>
                </a:solidFill>
              </a:rPr>
              <a:t>Who's drawn to fascism? Postwar study of authoritarianism makes a comeback</a:t>
            </a:r>
            <a:r>
              <a:rPr lang="en-CA" altLang="en-US" sz="1700" smtClean="0">
                <a:solidFill>
                  <a:srgbClr val="404040"/>
                </a:solidFill>
              </a:rPr>
              <a:t>”, CBC Ideas</a:t>
            </a:r>
            <a:r>
              <a:rPr lang="en-US" altLang="en-US" sz="1700" smtClean="0">
                <a:solidFill>
                  <a:srgbClr val="404040"/>
                </a:solidFill>
              </a:rPr>
              <a:t> (</a:t>
            </a:r>
            <a:r>
              <a:rPr lang="en-CA" altLang="en-US" sz="1700" smtClean="0">
                <a:solidFill>
                  <a:srgbClr val="404040"/>
                </a:solidFill>
              </a:rPr>
              <a:t>April 4, 2022). Available at: </a:t>
            </a:r>
            <a:r>
              <a:rPr lang="en-US" altLang="en-US" sz="1700" smtClean="0">
                <a:solidFill>
                  <a:srgbClr val="404040"/>
                </a:solidFill>
                <a:hlinkClick r:id="rId5"/>
              </a:rPr>
              <a:t>https://bit.ly/3PxajIH</a:t>
            </a:r>
            <a:endParaRPr lang="en-CA" altLang="en-US" sz="1700" smtClean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CA" altLang="en-US" sz="1700" smtClean="0">
                <a:solidFill>
                  <a:srgbClr val="404040"/>
                </a:solidFill>
              </a:rPr>
              <a:t>Frank Graves and Michael Valpy, “</a:t>
            </a:r>
            <a:r>
              <a:rPr lang="en-CA" altLang="en-US" sz="1700" i="1" smtClean="0">
                <a:solidFill>
                  <a:srgbClr val="404040"/>
                </a:solidFill>
              </a:rPr>
              <a:t>Who supports the ‘freedom’ protesters and why</a:t>
            </a:r>
            <a:r>
              <a:rPr lang="en-CA" altLang="en-US" sz="1700" smtClean="0">
                <a:solidFill>
                  <a:srgbClr val="404040"/>
                </a:solidFill>
              </a:rPr>
              <a:t>”, Toronto Star (February 16, 2022). Available at: </a:t>
            </a:r>
            <a:r>
              <a:rPr lang="en-CA" altLang="en-US" sz="1700" smtClean="0">
                <a:solidFill>
                  <a:srgbClr val="404040"/>
                </a:solidFill>
                <a:hlinkClick r:id="rId6"/>
              </a:rPr>
              <a:t>https://bit.ly/3QxksGy</a:t>
            </a:r>
            <a:endParaRPr lang="en-CA" altLang="en-US" sz="1700" smtClean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CA" altLang="en-US" sz="1700" smtClean="0">
                <a:solidFill>
                  <a:srgbClr val="404040"/>
                </a:solidFill>
              </a:rPr>
              <a:t>Frank Graves, “</a:t>
            </a:r>
            <a:r>
              <a:rPr lang="en-CA" altLang="en-US" sz="1700" i="1" smtClean="0">
                <a:solidFill>
                  <a:srgbClr val="404040"/>
                </a:solidFill>
              </a:rPr>
              <a:t>Polarization, Populism, and Pandemic: Implications for Canadian Outlook on the World</a:t>
            </a:r>
            <a:r>
              <a:rPr lang="en-CA" altLang="en-US" sz="1700" smtClean="0">
                <a:solidFill>
                  <a:srgbClr val="404040"/>
                </a:solidFill>
              </a:rPr>
              <a:t>” in Canada Among Nations 2020: Political Turmoil in a Tumultuous World, New York: Palgrave Macmillan</a:t>
            </a:r>
            <a:r>
              <a:rPr lang="en-US" altLang="en-US" sz="1700" smtClean="0">
                <a:solidFill>
                  <a:srgbClr val="404040"/>
                </a:solidFill>
              </a:rPr>
              <a:t> (</a:t>
            </a:r>
            <a:r>
              <a:rPr lang="en-CA" altLang="en-US" sz="1700" smtClean="0">
                <a:solidFill>
                  <a:srgbClr val="404040"/>
                </a:solidFill>
              </a:rPr>
              <a:t>2021</a:t>
            </a:r>
            <a:r>
              <a:rPr lang="en-US" altLang="en-US" sz="1700" smtClean="0">
                <a:solidFill>
                  <a:srgbClr val="404040"/>
                </a:solidFill>
              </a:rPr>
              <a:t>)</a:t>
            </a:r>
            <a:r>
              <a:rPr lang="en-CA" altLang="en-US" sz="1700" smtClean="0">
                <a:solidFill>
                  <a:srgbClr val="40404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CA" altLang="en-US" sz="1700" smtClean="0">
                <a:solidFill>
                  <a:srgbClr val="404040"/>
                </a:solidFill>
              </a:rPr>
              <a:t>Frank Graves, “</a:t>
            </a:r>
            <a:r>
              <a:rPr lang="en-CA" altLang="en-US" sz="1700" i="1" smtClean="0">
                <a:solidFill>
                  <a:srgbClr val="404040"/>
                </a:solidFill>
              </a:rPr>
              <a:t>Northern Populism: Causes and Consequences of the New Ordered Outlook</a:t>
            </a:r>
            <a:r>
              <a:rPr lang="en-CA" altLang="en-US" sz="1700" smtClean="0">
                <a:solidFill>
                  <a:srgbClr val="404040"/>
                </a:solidFill>
              </a:rPr>
              <a:t>” (2020). Available at: </a:t>
            </a:r>
            <a:r>
              <a:rPr lang="en-CA" altLang="en-US" sz="1700" smtClean="0">
                <a:solidFill>
                  <a:srgbClr val="404040"/>
                </a:solidFill>
                <a:hlinkClick r:id="rId7"/>
              </a:rPr>
              <a:t>https://bit.ly/3fgG5HR</a:t>
            </a:r>
            <a:endParaRPr lang="en-CA" altLang="en-US" sz="1700" smtClean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sz="1700" smtClean="0">
                <a:solidFill>
                  <a:srgbClr val="404040"/>
                </a:solidFill>
              </a:rPr>
              <a:t>Frank Graves and Stephen Maher, “</a:t>
            </a:r>
            <a:r>
              <a:rPr lang="en-US" altLang="en-US" sz="1700" i="1" smtClean="0">
                <a:solidFill>
                  <a:srgbClr val="404040"/>
                </a:solidFill>
              </a:rPr>
              <a:t>The Secret of Pierre Poilievre’s Success</a:t>
            </a:r>
            <a:r>
              <a:rPr lang="en-US" altLang="en-US" sz="1700" smtClean="0">
                <a:solidFill>
                  <a:srgbClr val="404040"/>
                </a:solidFill>
              </a:rPr>
              <a:t>”, The Walrus, January-February 2023 edition, pp. 38-44 (2023).</a:t>
            </a: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-28575" y="0"/>
            <a:ext cx="9274175" cy="908050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F5194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-11113" y="882650"/>
            <a:ext cx="9172576" cy="46038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569913" y="144969"/>
            <a:ext cx="4826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Annex: Further reading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24175"/>
            <a:ext cx="9172575" cy="3933825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rgbClr val="2F5194"/>
              </a:solidFill>
            </a:endParaRPr>
          </a:p>
        </p:txBody>
      </p:sp>
      <p:sp>
        <p:nvSpPr>
          <p:cNvPr id="11727874" name="Subtitle 2"/>
          <p:cNvSpPr>
            <a:spLocks/>
          </p:cNvSpPr>
          <p:nvPr/>
        </p:nvSpPr>
        <p:spPr bwMode="auto">
          <a:xfrm>
            <a:off x="900113" y="3284538"/>
            <a:ext cx="49847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3600" b="1">
                <a:solidFill>
                  <a:schemeClr val="bg1"/>
                </a:solidFill>
                <a:latin typeface="Century Gothic" pitchFamily="34" charset="0"/>
              </a:rPr>
              <a:t>For more information:</a:t>
            </a:r>
            <a:endParaRPr lang="en-US" altLang="en-US" b="1">
              <a:solidFill>
                <a:schemeClr val="bg1"/>
              </a:solidFill>
              <a:latin typeface="Century Gothic" pitchFamily="34" charset="0"/>
            </a:endParaRPr>
          </a:p>
          <a:p>
            <a:pPr>
              <a:spcAft>
                <a:spcPts val="400"/>
              </a:spcAft>
              <a:buFont typeface="Arial" charset="0"/>
              <a:buNone/>
            </a:pPr>
            <a:r>
              <a:rPr lang="en-US" altLang="en-US" sz="2200" b="1">
                <a:solidFill>
                  <a:schemeClr val="bg1"/>
                </a:solidFill>
                <a:latin typeface="Century Gothic" pitchFamily="34" charset="0"/>
              </a:rPr>
              <a:t>FRANK GRAVES</a:t>
            </a:r>
          </a:p>
          <a:p>
            <a:pPr>
              <a:spcAft>
                <a:spcPts val="400"/>
              </a:spcAft>
              <a:buFont typeface="Arial" charset="0"/>
              <a:buNone/>
            </a:pPr>
            <a:r>
              <a:rPr lang="en-US" altLang="en-US" b="1">
                <a:solidFill>
                  <a:schemeClr val="bg1"/>
                </a:solidFill>
                <a:latin typeface="Century Gothic" pitchFamily="34" charset="0"/>
              </a:rPr>
              <a:t>EKOS Research Associates </a:t>
            </a:r>
          </a:p>
          <a:p>
            <a:pPr>
              <a:spcAft>
                <a:spcPts val="400"/>
              </a:spcAft>
              <a:buFont typeface="Arial" charset="0"/>
              <a:buNone/>
            </a:pPr>
            <a:r>
              <a:rPr lang="en-US" altLang="en-US" b="1">
                <a:solidFill>
                  <a:schemeClr val="bg1"/>
                </a:solidFill>
                <a:latin typeface="Century Gothic" pitchFamily="34" charset="0"/>
              </a:rPr>
              <a:t>fgraves@ekos.com</a:t>
            </a:r>
          </a:p>
          <a:p>
            <a:pPr>
              <a:spcAft>
                <a:spcPts val="400"/>
              </a:spcAft>
              <a:buFont typeface="Arial" charset="0"/>
              <a:buNone/>
            </a:pPr>
            <a:r>
              <a:rPr lang="en-US" altLang="en-US" b="1">
                <a:solidFill>
                  <a:schemeClr val="bg1"/>
                </a:solidFill>
                <a:latin typeface="Century Gothic" pitchFamily="34" charset="0"/>
              </a:rPr>
              <a:t>(613) 235-7215</a:t>
            </a:r>
          </a:p>
        </p:txBody>
      </p:sp>
      <p:pic>
        <p:nvPicPr>
          <p:cNvPr id="11727875" name="Picture 2" descr="EKOS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914400"/>
            <a:ext cx="34544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-11113" y="2889250"/>
            <a:ext cx="9172576" cy="69850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11727877" name="Subtitle 2"/>
          <p:cNvSpPr>
            <a:spLocks/>
          </p:cNvSpPr>
          <p:nvPr/>
        </p:nvSpPr>
        <p:spPr bwMode="auto">
          <a:xfrm>
            <a:off x="6372225" y="5876925"/>
            <a:ext cx="25050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600"/>
              </a:spcAft>
              <a:buFont typeface="Arial" charset="0"/>
              <a:buNone/>
            </a:pPr>
            <a:r>
              <a:rPr lang="en-US" altLang="en-US" sz="3600" b="1">
                <a:solidFill>
                  <a:schemeClr val="bg1"/>
                </a:solidFill>
                <a:latin typeface="Century Gothic" pitchFamily="34" charset="0"/>
              </a:rPr>
              <a:t>ekos.com</a:t>
            </a:r>
            <a:endParaRPr lang="en-CA" altLang="en-US" sz="36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727878" name="Text Box 4"/>
          <p:cNvSpPr txBox="1">
            <a:spLocks noChangeArrowheads="1"/>
          </p:cNvSpPr>
          <p:nvPr/>
        </p:nvSpPr>
        <p:spPr bwMode="auto">
          <a:xfrm>
            <a:off x="900113" y="6199188"/>
            <a:ext cx="3741142" cy="2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1100" dirty="0">
                <a:solidFill>
                  <a:srgbClr val="FFFFFF"/>
                </a:solidFill>
                <a:latin typeface="Century Gothic" pitchFamily="34" charset="0"/>
              </a:rPr>
              <a:t>Copyright </a:t>
            </a:r>
            <a:r>
              <a:rPr lang="en-CA" altLang="en-US" sz="1100" dirty="0" smtClean="0">
                <a:solidFill>
                  <a:srgbClr val="FFFFFF"/>
                </a:solidFill>
                <a:latin typeface="Century Gothic" pitchFamily="34" charset="0"/>
              </a:rPr>
              <a:t>2025. </a:t>
            </a:r>
            <a:r>
              <a:rPr lang="en-CA" altLang="en-US" sz="1100" dirty="0">
                <a:solidFill>
                  <a:srgbClr val="FFFFFF"/>
                </a:solidFill>
                <a:latin typeface="Century Gothic" pitchFamily="34" charset="0"/>
              </a:rPr>
              <a:t>No reproduction without permission.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0769" name="Rectangle 5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424862" cy="53276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Shifting challenges in maintaining demographic and psychographic representativeness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It is no longer adequate </a:t>
            </a:r>
            <a:r>
              <a:rPr lang="en-US" altLang="en-US" sz="2100" dirty="0" smtClean="0">
                <a:solidFill>
                  <a:srgbClr val="404040"/>
                </a:solidFill>
              </a:rPr>
              <a:t>to simply </a:t>
            </a:r>
            <a:r>
              <a:rPr lang="en-US" altLang="en-US" sz="2100" dirty="0" smtClean="0">
                <a:solidFill>
                  <a:srgbClr val="404040"/>
                </a:solidFill>
              </a:rPr>
              <a:t>have panels and samples which are demographically representative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Increasingly, we are finding that institutional trust and authoritarian populist outlook are critical to robust parameter estimated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We will present ongoing research using our Prob</a:t>
            </a:r>
            <a:r>
              <a:rPr lang="en-US" altLang="en-US" sz="2100" i="1" dirty="0" smtClean="0">
                <a:solidFill>
                  <a:srgbClr val="404040"/>
                </a:solidFill>
              </a:rPr>
              <a:t>it</a:t>
            </a:r>
            <a:r>
              <a:rPr lang="en-US" altLang="en-US" sz="2100" dirty="0" smtClean="0">
                <a:solidFill>
                  <a:srgbClr val="404040"/>
                </a:solidFill>
              </a:rPr>
              <a:t> probability panel to ensure proper representation of these factors either through targeted recruitment strategies or weighting to known proxies such as vaccine behaviour</a:t>
            </a: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-28575" y="0"/>
            <a:ext cx="9274175" cy="908050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-11113" y="882650"/>
            <a:ext cx="9172576" cy="46038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840772" name="Rectangle 4"/>
          <p:cNvSpPr>
            <a:spLocks/>
          </p:cNvSpPr>
          <p:nvPr/>
        </p:nvSpPr>
        <p:spPr bwMode="auto">
          <a:xfrm>
            <a:off x="569913" y="144969"/>
            <a:ext cx="25763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en-US" sz="3200" b="1" smtClean="0">
                <a:solidFill>
                  <a:srgbClr val="FFFFFF"/>
                </a:solidFill>
                <a:latin typeface="Century Gothic" pitchFamily="34" charset="0"/>
              </a:rPr>
              <a:t>Introduction</a:t>
            </a:r>
            <a:endParaRPr lang="en-US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0769" name="Rectangle 5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424862" cy="53276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For better or worse, political polling principal yardstick used to evaluate survey accuracy</a:t>
            </a:r>
          </a:p>
          <a:p>
            <a:pPr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Massive shifts in political landscape in recent weeks (Trump effect)</a:t>
            </a:r>
          </a:p>
          <a:p>
            <a:pPr lvl="1"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Our polling considered an outlier, treated with deep skepticism</a:t>
            </a:r>
          </a:p>
          <a:p>
            <a:pPr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Pundit view was that differences were due to mode effects (i.e., phone versus online)</a:t>
            </a:r>
          </a:p>
          <a:p>
            <a:pPr lvl="1"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However, IVR and Prob</a:t>
            </a:r>
            <a:r>
              <a:rPr lang="en-US" altLang="en-US" sz="1900" i="1" dirty="0" smtClean="0">
                <a:solidFill>
                  <a:srgbClr val="404040"/>
                </a:solidFill>
              </a:rPr>
              <a:t>it</a:t>
            </a:r>
            <a:r>
              <a:rPr lang="en-US" altLang="en-US" sz="1900" dirty="0" smtClean="0">
                <a:solidFill>
                  <a:srgbClr val="404040"/>
                </a:solidFill>
              </a:rPr>
              <a:t> produce the same results in our election polling</a:t>
            </a:r>
          </a:p>
          <a:p>
            <a:pPr lvl="1"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IVR (and live interviewer) primary intake method for Prob</a:t>
            </a:r>
            <a:r>
              <a:rPr lang="en-US" altLang="en-US" sz="1900" i="1" dirty="0" smtClean="0">
                <a:solidFill>
                  <a:srgbClr val="404040"/>
                </a:solidFill>
              </a:rPr>
              <a:t>it</a:t>
            </a:r>
            <a:endParaRPr lang="en-US" altLang="en-US" sz="1900" dirty="0" smtClean="0">
              <a:solidFill>
                <a:srgbClr val="404040"/>
              </a:solidFill>
            </a:endParaRPr>
          </a:p>
          <a:p>
            <a:pPr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The notion that differences between pollsters are due to phone versus online is not borne out by the evidence</a:t>
            </a:r>
          </a:p>
          <a:p>
            <a:pPr lvl="1"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Rather, the cause is probability vs. non-probability</a:t>
            </a:r>
          </a:p>
          <a:p>
            <a:pPr>
              <a:spcBef>
                <a:spcPct val="30000"/>
              </a:spcBef>
            </a:pPr>
            <a:r>
              <a:rPr lang="en-US" altLang="en-US" sz="1900" dirty="0" smtClean="0">
                <a:solidFill>
                  <a:srgbClr val="404040"/>
                </a:solidFill>
              </a:rPr>
              <a:t>Overrepresentation of university-educated Canadians a blend of sampling and measurement issues</a:t>
            </a: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-28575" y="0"/>
            <a:ext cx="9274175" cy="908050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-11113" y="882650"/>
            <a:ext cx="9172576" cy="46038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840772" name="Rectangle 4"/>
          <p:cNvSpPr>
            <a:spLocks/>
          </p:cNvSpPr>
          <p:nvPr/>
        </p:nvSpPr>
        <p:spPr bwMode="auto">
          <a:xfrm>
            <a:off x="569913" y="144969"/>
            <a:ext cx="37369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Election polling (</a:t>
            </a:r>
            <a:r>
              <a:rPr lang="en-US" altLang="en-US" sz="3200" b="1" dirty="0" err="1" smtClean="0">
                <a:solidFill>
                  <a:srgbClr val="FFFFFF"/>
                </a:solidFill>
                <a:latin typeface="Century Gothic" pitchFamily="34" charset="0"/>
              </a:rPr>
              <a:t>i</a:t>
            </a:r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)</a:t>
            </a:r>
            <a:endParaRPr lang="en-US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727075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>
              <a:solidFill>
                <a:srgbClr val="2F5194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/>
            </a:extLst>
          </p:cNvPr>
          <p:cNvSpPr/>
          <p:nvPr/>
        </p:nvSpPr>
        <p:spPr>
          <a:xfrm>
            <a:off x="-11113" y="690563"/>
            <a:ext cx="9172576" cy="46037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/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250825" y="40194"/>
            <a:ext cx="58368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CA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Convergence in </a:t>
            </a:r>
            <a:r>
              <a:rPr lang="en-CA" altLang="en-US" sz="3200" b="1" smtClean="0">
                <a:solidFill>
                  <a:srgbClr val="FFFFFF"/>
                </a:solidFill>
                <a:latin typeface="Century Gothic" pitchFamily="34" charset="0"/>
              </a:rPr>
              <a:t>recent polls</a:t>
            </a:r>
            <a:endParaRPr lang="en-CA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pic>
        <p:nvPicPr>
          <p:cNvPr id="24578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 t="6300"/>
          <a:stretch>
            <a:fillRect/>
          </a:stretch>
        </p:blipFill>
        <p:spPr bwMode="auto">
          <a:xfrm>
            <a:off x="146855" y="1916832"/>
            <a:ext cx="4267819" cy="4114800"/>
          </a:xfrm>
          <a:prstGeom prst="rect">
            <a:avLst/>
          </a:prstGeom>
          <a:noFill/>
        </p:spPr>
      </p:pic>
      <p:pic>
        <p:nvPicPr>
          <p:cNvPr id="24580" name="Picture 4" descr="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7316" y="1916832"/>
            <a:ext cx="4296870" cy="4114800"/>
          </a:xfrm>
          <a:prstGeom prst="rect">
            <a:avLst/>
          </a:prstGeom>
          <a:noFill/>
        </p:spPr>
      </p:pic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727869" y="1268760"/>
            <a:ext cx="3063340" cy="49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2863" rIns="90488" bIns="42863" anchor="ctr">
            <a:spAutoFit/>
          </a:bodyPr>
          <a:lstStyle/>
          <a:p>
            <a:pPr algn="ctr" defTabSz="908050" eaLnBrk="0" hangingPunct="0">
              <a:lnSpc>
                <a:spcPct val="95000"/>
              </a:lnSpc>
            </a:pPr>
            <a:r>
              <a:rPr lang="en-CA" altLang="en-US" sz="2800" b="1" dirty="0" smtClean="0"/>
              <a:t>January 26, 2025</a:t>
            </a:r>
            <a:endParaRPr lang="en-CA" altLang="en-US" sz="2800" b="1" dirty="0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172979" y="1268760"/>
            <a:ext cx="3222038" cy="49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2863" rIns="90488" bIns="42863" anchor="ctr">
            <a:spAutoFit/>
          </a:bodyPr>
          <a:lstStyle/>
          <a:p>
            <a:pPr algn="ctr" defTabSz="908050" eaLnBrk="0" hangingPunct="0">
              <a:lnSpc>
                <a:spcPct val="95000"/>
              </a:lnSpc>
            </a:pPr>
            <a:r>
              <a:rPr lang="en-CA" altLang="en-US" sz="2800" b="1" dirty="0" smtClean="0"/>
              <a:t>February 16, 2025</a:t>
            </a:r>
            <a:endParaRPr lang="en-CA" altLang="en-US" sz="2800" b="1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28588" y="1871663"/>
          <a:ext cx="8824912" cy="460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0"/>
            <a:ext cx="9144000" cy="727075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2F5194"/>
              </a:solidFill>
            </a:endParaRPr>
          </a:p>
        </p:txBody>
      </p:sp>
      <p:sp>
        <p:nvSpPr>
          <p:cNvPr id="5933060" name="Rectangle 4"/>
          <p:cNvSpPr>
            <a:spLocks/>
          </p:cNvSpPr>
          <p:nvPr/>
        </p:nvSpPr>
        <p:spPr bwMode="auto">
          <a:xfrm>
            <a:off x="250825" y="40194"/>
            <a:ext cx="33137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CA" altLang="en-US" sz="3200" b="1" dirty="0">
                <a:solidFill>
                  <a:srgbClr val="FFFFFF"/>
                </a:solidFill>
                <a:latin typeface="Century Gothic" pitchFamily="34" charset="0"/>
              </a:rPr>
              <a:t>Mode </a:t>
            </a:r>
            <a:r>
              <a:rPr lang="en-CA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effects (</a:t>
            </a:r>
            <a:r>
              <a:rPr lang="en-CA" altLang="en-US" sz="3200" b="1" dirty="0" err="1" smtClean="0">
                <a:solidFill>
                  <a:srgbClr val="FFFFFF"/>
                </a:solidFill>
                <a:latin typeface="Century Gothic" pitchFamily="34" charset="0"/>
              </a:rPr>
              <a:t>i</a:t>
            </a:r>
            <a:r>
              <a:rPr lang="en-CA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)</a:t>
            </a:r>
            <a:endParaRPr lang="en-CA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5933061" name="Text Box 14"/>
          <p:cNvSpPr txBox="1">
            <a:spLocks noChangeArrowheads="1"/>
          </p:cNvSpPr>
          <p:nvPr/>
        </p:nvSpPr>
        <p:spPr bwMode="auto">
          <a:xfrm>
            <a:off x="250825" y="728663"/>
            <a:ext cx="866457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93" tIns="42045" rIns="85593" bIns="42045">
            <a:spAutoFit/>
          </a:bodyPr>
          <a:lstStyle/>
          <a:p>
            <a:pPr marL="444500" indent="-44450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2400" b="1" i="1" dirty="0">
                <a:solidFill>
                  <a:srgbClr val="D51814"/>
                </a:solidFill>
                <a:latin typeface="Century Gothic" pitchFamily="34" charset="0"/>
                <a:cs typeface="Times New Roman" pitchFamily="18" charset="0"/>
              </a:rPr>
              <a:t>Q.</a:t>
            </a:r>
            <a:r>
              <a:rPr lang="en-CA" altLang="en-US" sz="2400" b="1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	</a:t>
            </a:r>
            <a:r>
              <a:rPr lang="en-CA" altLang="en-US" sz="2400" b="0" i="1" dirty="0">
                <a:solidFill>
                  <a:srgbClr val="646464"/>
                </a:solidFill>
                <a:latin typeface="Century Gothic" pitchFamily="34" charset="0"/>
                <a:cs typeface="Times New Roman" pitchFamily="18" charset="0"/>
              </a:rPr>
              <a:t>How do you plan to vote in the upcoming federal election on September 20th? / How did you vote in this election?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690563"/>
            <a:ext cx="9144000" cy="46037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33063" name="Rectangle 20"/>
          <p:cNvSpPr>
            <a:spLocks noChangeArrowheads="1"/>
          </p:cNvSpPr>
          <p:nvPr/>
        </p:nvSpPr>
        <p:spPr bwMode="auto">
          <a:xfrm>
            <a:off x="304800" y="2043113"/>
            <a:ext cx="781050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2863" rIns="90488" bIns="42863">
            <a:spAutoFit/>
          </a:bodyPr>
          <a:lstStyle/>
          <a:p>
            <a:pPr defTabSz="908050" eaLnBrk="0" hangingPunct="0">
              <a:lnSpc>
                <a:spcPct val="95000"/>
              </a:lnSpc>
            </a:pPr>
            <a:r>
              <a:rPr lang="en-CA" altLang="en-US" sz="2800" b="1">
                <a:solidFill>
                  <a:schemeClr val="tx1"/>
                </a:solidFill>
              </a:rPr>
              <a:t>IVR</a:t>
            </a:r>
          </a:p>
        </p:txBody>
      </p:sp>
      <p:sp>
        <p:nvSpPr>
          <p:cNvPr id="5933064" name="Text Box 14"/>
          <p:cNvSpPr txBox="1">
            <a:spLocks noChangeArrowheads="1"/>
          </p:cNvSpPr>
          <p:nvPr/>
        </p:nvSpPr>
        <p:spPr bwMode="auto">
          <a:xfrm>
            <a:off x="2028825" y="3057525"/>
            <a:ext cx="68103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algn="r" eaLnBrk="0" hangingPunct="0">
              <a:spcBef>
                <a:spcPct val="50000"/>
              </a:spcBef>
              <a:buFont typeface="Arial" charset="0"/>
              <a:buNone/>
            </a:pPr>
            <a:r>
              <a:rPr lang="en-CA" altLang="en-US" sz="1200" i="1">
                <a:solidFill>
                  <a:schemeClr val="tx1"/>
                </a:solidFill>
                <a:latin typeface="Century Gothic" pitchFamily="34" charset="0"/>
              </a:rPr>
              <a:t>BASE:</a:t>
            </a:r>
            <a:r>
              <a:rPr lang="en-CA" altLang="en-US" sz="1200" b="0" i="1">
                <a:solidFill>
                  <a:schemeClr val="tx1"/>
                </a:solidFill>
                <a:latin typeface="Century Gothic" pitchFamily="34" charset="0"/>
              </a:rPr>
              <a:t> Canadians; August 30-September 3, 2021, n=2,008, MOE +/- 2.2%, 19 times out of 20</a:t>
            </a:r>
            <a:endParaRPr lang="pt-BR" altLang="en-US" sz="1200" b="0" i="1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933065" name="Rectangle 20"/>
          <p:cNvSpPr>
            <a:spLocks noChangeArrowheads="1"/>
          </p:cNvSpPr>
          <p:nvPr/>
        </p:nvSpPr>
        <p:spPr bwMode="auto">
          <a:xfrm>
            <a:off x="304800" y="4635500"/>
            <a:ext cx="12192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2863" rIns="90488" bIns="42863">
            <a:spAutoFit/>
          </a:bodyPr>
          <a:lstStyle/>
          <a:p>
            <a:pPr defTabSz="908050" eaLnBrk="0" hangingPunct="0">
              <a:lnSpc>
                <a:spcPct val="95000"/>
              </a:lnSpc>
            </a:pPr>
            <a:r>
              <a:rPr lang="en-CA" altLang="en-US" sz="2800" b="1">
                <a:solidFill>
                  <a:schemeClr val="tx1"/>
                </a:solidFill>
              </a:rPr>
              <a:t>Prob</a:t>
            </a:r>
            <a:r>
              <a:rPr lang="en-CA" altLang="en-US" sz="2800" b="1" i="1">
                <a:solidFill>
                  <a:schemeClr val="tx1"/>
                </a:solidFill>
              </a:rPr>
              <a:t>it</a:t>
            </a:r>
            <a:endParaRPr lang="en-CA" altLang="en-US" sz="2800" b="1">
              <a:solidFill>
                <a:schemeClr val="tx1"/>
              </a:solidFill>
            </a:endParaRPr>
          </a:p>
        </p:txBody>
      </p:sp>
      <p:sp>
        <p:nvSpPr>
          <p:cNvPr id="5933066" name="Text Box 14"/>
          <p:cNvSpPr txBox="1">
            <a:spLocks noChangeArrowheads="1"/>
          </p:cNvSpPr>
          <p:nvPr/>
        </p:nvSpPr>
        <p:spPr bwMode="auto">
          <a:xfrm>
            <a:off x="2155825" y="4346575"/>
            <a:ext cx="66833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algn="r" eaLnBrk="0" hangingPunct="0">
              <a:spcBef>
                <a:spcPct val="50000"/>
              </a:spcBef>
              <a:buFont typeface="Arial" charset="0"/>
              <a:buNone/>
            </a:pPr>
            <a:r>
              <a:rPr lang="en-CA" altLang="en-US" sz="1200" i="1">
                <a:solidFill>
                  <a:schemeClr val="tx1"/>
                </a:solidFill>
                <a:latin typeface="Century Gothic" pitchFamily="34" charset="0"/>
              </a:rPr>
              <a:t>BASE:</a:t>
            </a:r>
            <a:r>
              <a:rPr lang="en-CA" altLang="en-US" sz="1200" b="0" i="1">
                <a:solidFill>
                  <a:schemeClr val="tx1"/>
                </a:solidFill>
                <a:latin typeface="Century Gothic" pitchFamily="34" charset="0"/>
              </a:rPr>
              <a:t> Canadians; August 30-September 3, 2021, n=782, MOE +/- 2.4%, 19 times out of 20</a:t>
            </a:r>
            <a:endParaRPr lang="pt-BR" altLang="en-US" sz="1200" b="0" i="1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933067" name="Text Box 14"/>
          <p:cNvSpPr txBox="1">
            <a:spLocks noChangeArrowheads="1"/>
          </p:cNvSpPr>
          <p:nvPr/>
        </p:nvSpPr>
        <p:spPr bwMode="auto">
          <a:xfrm>
            <a:off x="2155825" y="5634038"/>
            <a:ext cx="668337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algn="r" eaLnBrk="0" hangingPunct="0">
              <a:spcBef>
                <a:spcPct val="50000"/>
              </a:spcBef>
              <a:buFont typeface="Arial" charset="0"/>
              <a:buNone/>
            </a:pPr>
            <a:r>
              <a:rPr lang="en-CA" altLang="en-US" sz="1200" i="1">
                <a:solidFill>
                  <a:schemeClr val="tx1"/>
                </a:solidFill>
                <a:latin typeface="Century Gothic" pitchFamily="34" charset="0"/>
              </a:rPr>
              <a:t>BASE:</a:t>
            </a:r>
            <a:r>
              <a:rPr lang="en-CA" altLang="en-US" sz="1200" b="0" i="1">
                <a:solidFill>
                  <a:schemeClr val="tx1"/>
                </a:solidFill>
                <a:latin typeface="Century Gothic" pitchFamily="34" charset="0"/>
              </a:rPr>
              <a:t> Canadians; August 31- September 7, 2021, n=879, MOE +/- 3.3%, 19 times out of 20</a:t>
            </a:r>
            <a:endParaRPr lang="pt-BR" altLang="en-US" sz="1200" b="0" i="1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933068" name="Rectangle 20"/>
          <p:cNvSpPr>
            <a:spLocks noChangeArrowheads="1"/>
          </p:cNvSpPr>
          <p:nvPr/>
        </p:nvSpPr>
        <p:spPr bwMode="auto">
          <a:xfrm>
            <a:off x="304800" y="3340100"/>
            <a:ext cx="290036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2863" rIns="90488" bIns="42863">
            <a:spAutoFit/>
          </a:bodyPr>
          <a:lstStyle/>
          <a:p>
            <a:pPr defTabSz="908050" eaLnBrk="0" hangingPunct="0">
              <a:lnSpc>
                <a:spcPct val="95000"/>
              </a:lnSpc>
            </a:pPr>
            <a:r>
              <a:rPr lang="en-CA" altLang="en-US" sz="2800" b="1">
                <a:solidFill>
                  <a:schemeClr val="tx1"/>
                </a:solidFill>
              </a:rPr>
              <a:t>Live interviewer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107504" y="1700808"/>
          <a:ext cx="898569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727075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2F5194"/>
              </a:solidFill>
            </a:endParaRPr>
          </a:p>
        </p:txBody>
      </p:sp>
      <p:sp>
        <p:nvSpPr>
          <p:cNvPr id="612362" name="Rectangle 4"/>
          <p:cNvSpPr>
            <a:spLocks/>
          </p:cNvSpPr>
          <p:nvPr/>
        </p:nvSpPr>
        <p:spPr bwMode="auto">
          <a:xfrm>
            <a:off x="250825" y="40194"/>
            <a:ext cx="3411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CA" altLang="en-US" sz="32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Mode effects (ii)</a:t>
            </a:r>
            <a:endParaRPr lang="en-CA" altLang="en-US" sz="3200" b="1" dirty="0">
              <a:solidFill>
                <a:srgbClr val="FFFFFF"/>
              </a:solidFill>
              <a:latin typeface="Century Gothic" pitchFamily="34" charset="0"/>
              <a:ea typeface="MS PGothic" pitchFamily="34" charset="-128"/>
            </a:endParaRPr>
          </a:p>
        </p:txBody>
      </p:sp>
      <p:sp>
        <p:nvSpPr>
          <p:cNvPr id="612363" name="Text Box 14"/>
          <p:cNvSpPr txBox="1">
            <a:spLocks noChangeArrowheads="1"/>
          </p:cNvSpPr>
          <p:nvPr/>
        </p:nvSpPr>
        <p:spPr bwMode="auto">
          <a:xfrm>
            <a:off x="250825" y="728663"/>
            <a:ext cx="8664575" cy="82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93" tIns="42045" rIns="85593" bIns="42045">
            <a:spAutoFit/>
          </a:bodyPr>
          <a:lstStyle/>
          <a:p>
            <a:pPr marL="444500" indent="-44450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2400" b="1" i="1" dirty="0">
                <a:solidFill>
                  <a:srgbClr val="D51814"/>
                </a:solidFill>
                <a:latin typeface="Century Gothic" pitchFamily="34" charset="0"/>
                <a:ea typeface="MS PGothic" pitchFamily="34" charset="-128"/>
                <a:cs typeface="Times New Roman" pitchFamily="18" charset="0"/>
              </a:rPr>
              <a:t>Q.</a:t>
            </a:r>
            <a:r>
              <a:rPr lang="en-CA" altLang="en-US" sz="2400" b="0" i="1" dirty="0">
                <a:solidFill>
                  <a:srgbClr val="646464"/>
                </a:solidFill>
                <a:latin typeface="Century Gothic" pitchFamily="34" charset="0"/>
                <a:ea typeface="MS PGothic" pitchFamily="34" charset="-128"/>
                <a:cs typeface="Times New Roman" pitchFamily="18" charset="0"/>
              </a:rPr>
              <a:t>	If a federal election were held tomorrow, which party would you vote for?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690563"/>
            <a:ext cx="9144000" cy="46037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95064" y="1844824"/>
            <a:ext cx="6252290" cy="4959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2863" rIns="90488" bIns="42863" anchor="ctr" anchorCtr="1">
            <a:spAutoFit/>
          </a:bodyPr>
          <a:lstStyle/>
          <a:p>
            <a:pPr defTabSz="908050" eaLnBrk="0" hangingPunct="0">
              <a:lnSpc>
                <a:spcPct val="95000"/>
              </a:lnSpc>
            </a:pPr>
            <a:r>
              <a:rPr lang="en-CA" altLang="en-US" sz="2800" b="1" dirty="0" smtClean="0"/>
              <a:t>Interactive Voice Response (phone)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5064" y="4181738"/>
            <a:ext cx="5592879" cy="4959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2863" rIns="90488" bIns="42863" anchor="ctr" anchorCtr="1">
            <a:spAutoFit/>
          </a:bodyPr>
          <a:lstStyle/>
          <a:p>
            <a:pPr defTabSz="908050" eaLnBrk="0" hangingPunct="0">
              <a:lnSpc>
                <a:spcPct val="95000"/>
              </a:lnSpc>
            </a:pPr>
            <a:r>
              <a:rPr lang="en-CA" altLang="en-US" sz="2800" b="1" dirty="0" smtClean="0"/>
              <a:t>Prob</a:t>
            </a:r>
            <a:r>
              <a:rPr lang="en-CA" altLang="en-US" sz="2800" b="1" i="1" dirty="0" smtClean="0"/>
              <a:t>it</a:t>
            </a:r>
            <a:r>
              <a:rPr lang="en-CA" altLang="en-US" sz="2800" b="1" dirty="0" smtClean="0"/>
              <a:t> probability panel (online)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415635" y="5585923"/>
            <a:ext cx="6660211" cy="26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1200" b="1" i="1" dirty="0" smtClean="0">
                <a:latin typeface="Century Gothic" pitchFamily="34" charset="0"/>
                <a:ea typeface="MS PGothic" pitchFamily="34" charset="-128"/>
              </a:rPr>
              <a:t>BASE</a:t>
            </a:r>
            <a:r>
              <a:rPr lang="en-CA" altLang="en-US" sz="1200" i="1" dirty="0" smtClean="0">
                <a:latin typeface="Century Gothic" pitchFamily="34" charset="0"/>
                <a:ea typeface="MS PGothic" pitchFamily="34" charset="-128"/>
              </a:rPr>
              <a:t>: </a:t>
            </a:r>
            <a:r>
              <a:rPr lang="en-US" altLang="en-US" sz="1200" i="1" dirty="0" smtClean="0">
                <a:latin typeface="Century Gothic" pitchFamily="34" charset="0"/>
              </a:rPr>
              <a:t>Canadians (online); January 24-29, 2025, n=1,025, MOE +/- 3.1%, 19 times out of 20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760281" y="3256520"/>
            <a:ext cx="6315565" cy="26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algn="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1200" b="1" i="1" dirty="0" smtClean="0">
                <a:latin typeface="Century Gothic" pitchFamily="34" charset="0"/>
                <a:ea typeface="MS PGothic" pitchFamily="34" charset="-128"/>
              </a:rPr>
              <a:t>BASE</a:t>
            </a:r>
            <a:r>
              <a:rPr lang="en-CA" altLang="en-US" sz="1200" i="1" dirty="0" smtClean="0">
                <a:latin typeface="Century Gothic" pitchFamily="34" charset="0"/>
                <a:ea typeface="MS PGothic" pitchFamily="34" charset="-128"/>
              </a:rPr>
              <a:t>: </a:t>
            </a:r>
            <a:r>
              <a:rPr lang="en-US" altLang="en-US" sz="1200" i="1" dirty="0" smtClean="0">
                <a:latin typeface="Century Gothic" pitchFamily="34" charset="0"/>
              </a:rPr>
              <a:t>Canadians; January 22-27, 2025, n=1,448, MOE +/- 2.6%, 19 times out of 20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107504" y="1700808"/>
          <a:ext cx="898569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727075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2F5194"/>
              </a:solidFill>
            </a:endParaRPr>
          </a:p>
        </p:txBody>
      </p:sp>
      <p:sp>
        <p:nvSpPr>
          <p:cNvPr id="612362" name="Rectangle 4"/>
          <p:cNvSpPr>
            <a:spLocks/>
          </p:cNvSpPr>
          <p:nvPr/>
        </p:nvSpPr>
        <p:spPr bwMode="auto">
          <a:xfrm>
            <a:off x="250825" y="40194"/>
            <a:ext cx="6011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CA" altLang="en-US" sz="32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Impacts of education weight</a:t>
            </a:r>
            <a:endParaRPr lang="en-CA" altLang="en-US" sz="3200" b="1" dirty="0">
              <a:solidFill>
                <a:srgbClr val="FFFFFF"/>
              </a:solidFill>
              <a:latin typeface="Century Gothic" pitchFamily="34" charset="0"/>
              <a:ea typeface="MS PGothic" pitchFamily="34" charset="-128"/>
            </a:endParaRPr>
          </a:p>
        </p:txBody>
      </p:sp>
      <p:sp>
        <p:nvSpPr>
          <p:cNvPr id="612363" name="Text Box 14"/>
          <p:cNvSpPr txBox="1">
            <a:spLocks noChangeArrowheads="1"/>
          </p:cNvSpPr>
          <p:nvPr/>
        </p:nvSpPr>
        <p:spPr bwMode="auto">
          <a:xfrm>
            <a:off x="250825" y="728663"/>
            <a:ext cx="8664575" cy="82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93" tIns="42045" rIns="85593" bIns="42045">
            <a:spAutoFit/>
          </a:bodyPr>
          <a:lstStyle/>
          <a:p>
            <a:pPr marL="444500" indent="-44450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2400" b="1" i="1" dirty="0">
                <a:solidFill>
                  <a:srgbClr val="D51814"/>
                </a:solidFill>
                <a:latin typeface="Century Gothic" pitchFamily="34" charset="0"/>
                <a:ea typeface="MS PGothic" pitchFamily="34" charset="-128"/>
                <a:cs typeface="Times New Roman" pitchFamily="18" charset="0"/>
              </a:rPr>
              <a:t>Q.</a:t>
            </a:r>
            <a:r>
              <a:rPr lang="en-CA" altLang="en-US" sz="2400" b="0" i="1" dirty="0">
                <a:solidFill>
                  <a:srgbClr val="646464"/>
                </a:solidFill>
                <a:latin typeface="Century Gothic" pitchFamily="34" charset="0"/>
                <a:ea typeface="MS PGothic" pitchFamily="34" charset="-128"/>
                <a:cs typeface="Times New Roman" pitchFamily="18" charset="0"/>
              </a:rPr>
              <a:t>	If a federal election were held tomorrow, which party would you vote for?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690563"/>
            <a:ext cx="9144000" cy="46037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295064" y="1844824"/>
            <a:ext cx="3993145" cy="4959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2863" rIns="90488" bIns="42863" anchor="ctr" anchorCtr="1">
            <a:spAutoFit/>
          </a:bodyPr>
          <a:lstStyle/>
          <a:p>
            <a:pPr defTabSz="908050" eaLnBrk="0" hangingPunct="0">
              <a:lnSpc>
                <a:spcPct val="95000"/>
              </a:lnSpc>
            </a:pPr>
            <a:r>
              <a:rPr lang="en-CA" altLang="en-US" sz="2800" b="1" dirty="0" smtClean="0"/>
              <a:t>With education weight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5064" y="4181738"/>
            <a:ext cx="4552594" cy="4959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2863" rIns="90488" bIns="42863" anchor="ctr" anchorCtr="1">
            <a:spAutoFit/>
          </a:bodyPr>
          <a:lstStyle/>
          <a:p>
            <a:pPr defTabSz="908050" eaLnBrk="0" hangingPunct="0">
              <a:lnSpc>
                <a:spcPct val="95000"/>
              </a:lnSpc>
            </a:pPr>
            <a:r>
              <a:rPr lang="en-CA" altLang="en-US" sz="2800" b="1" dirty="0" smtClean="0"/>
              <a:t>Without education weight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-11113" y="6589713"/>
            <a:ext cx="6110381" cy="26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1200" b="1" i="1" dirty="0">
                <a:latin typeface="Century Gothic" pitchFamily="34" charset="0"/>
                <a:ea typeface="MS PGothic" pitchFamily="34" charset="-128"/>
              </a:rPr>
              <a:t>BASE</a:t>
            </a:r>
            <a:r>
              <a:rPr lang="en-CA" altLang="en-US" sz="1200" i="1" dirty="0">
                <a:latin typeface="Century Gothic" pitchFamily="34" charset="0"/>
                <a:ea typeface="MS PGothic" pitchFamily="34" charset="-128"/>
              </a:rPr>
              <a:t>: </a:t>
            </a:r>
            <a:r>
              <a:rPr lang="en-US" altLang="en-US" sz="1200" b="0" i="1" dirty="0" smtClean="0">
                <a:latin typeface="Century Gothic" pitchFamily="34" charset="0"/>
              </a:rPr>
              <a:t>Canadians; </a:t>
            </a:r>
            <a:r>
              <a:rPr lang="en-US" altLang="en-US" sz="1200" i="1" dirty="0" smtClean="0">
                <a:latin typeface="Century Gothic" pitchFamily="34" charset="0"/>
              </a:rPr>
              <a:t>January 22-27, 2025, n=1,448, MOE +/- 2.6%</a:t>
            </a:r>
            <a:r>
              <a:rPr lang="en-US" altLang="en-US" sz="1200" b="0" i="1" dirty="0" smtClean="0">
                <a:latin typeface="Century Gothic" pitchFamily="34" charset="0"/>
              </a:rPr>
              <a:t>, 19 times out of 20</a:t>
            </a:r>
            <a:endParaRPr lang="en-US" altLang="en-US" sz="1200" b="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0769" name="Rectangle 5"/>
          <p:cNvSpPr>
            <a:spLocks noGrp="1"/>
          </p:cNvSpPr>
          <p:nvPr>
            <p:ph type="body" idx="4294967295"/>
          </p:nvPr>
        </p:nvSpPr>
        <p:spPr>
          <a:xfrm>
            <a:off x="395288" y="1196975"/>
            <a:ext cx="8424862" cy="53276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Results reveal intense polarization around disinformation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While ordered populism has been a critical feature reshaping </a:t>
            </a:r>
            <a:r>
              <a:rPr lang="en-US" altLang="en-US" sz="2100" dirty="0" smtClean="0">
                <a:solidFill>
                  <a:srgbClr val="404040"/>
                </a:solidFill>
              </a:rPr>
              <a:t>voter </a:t>
            </a:r>
            <a:r>
              <a:rPr lang="en-US" altLang="en-US" sz="2100" dirty="0" smtClean="0">
                <a:solidFill>
                  <a:srgbClr val="404040"/>
                </a:solidFill>
              </a:rPr>
              <a:t>landscapes over past decade, disinformation even more powerful</a:t>
            </a:r>
          </a:p>
          <a:p>
            <a:pPr>
              <a:spcBef>
                <a:spcPct val="30000"/>
              </a:spcBef>
            </a:pPr>
            <a:r>
              <a:rPr lang="en-US" altLang="en-US" sz="2100" dirty="0" smtClean="0">
                <a:solidFill>
                  <a:srgbClr val="404040"/>
                </a:solidFill>
              </a:rPr>
              <a:t>Spurious beliefs about climate change, vaccine safety, and Russia now best predictors of vote intention</a:t>
            </a: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-28575" y="0"/>
            <a:ext cx="9274175" cy="908050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2F5194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-11113" y="882650"/>
            <a:ext cx="9172576" cy="46038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840772" name="Rectangle 4"/>
          <p:cNvSpPr>
            <a:spLocks/>
          </p:cNvSpPr>
          <p:nvPr/>
        </p:nvSpPr>
        <p:spPr bwMode="auto">
          <a:xfrm>
            <a:off x="569913" y="144969"/>
            <a:ext cx="43669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entury Gothic" pitchFamily="34" charset="0"/>
              </a:rPr>
              <a:t>Rise of disinformation</a:t>
            </a:r>
            <a:endParaRPr lang="en-US" altLang="en-US" sz="3200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107950" y="1346200"/>
          <a:ext cx="8956675" cy="529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6"/>
          <p:cNvSpPr/>
          <p:nvPr/>
        </p:nvSpPr>
        <p:spPr>
          <a:xfrm>
            <a:off x="0" y="0"/>
            <a:ext cx="9144000" cy="727075"/>
          </a:xfrm>
          <a:prstGeom prst="rect">
            <a:avLst/>
          </a:prstGeom>
          <a:solidFill>
            <a:srgbClr val="2F51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2F5194"/>
              </a:solidFill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50825" y="40194"/>
            <a:ext cx="64780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CA" altLang="en-US" sz="3200" b="1" dirty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Vote intention by </a:t>
            </a:r>
            <a:r>
              <a:rPr lang="en-CA" altLang="en-US" sz="3200" b="1" dirty="0" smtClean="0">
                <a:solidFill>
                  <a:srgbClr val="FFFFFF"/>
                </a:solidFill>
                <a:latin typeface="Century Gothic" pitchFamily="34" charset="0"/>
                <a:ea typeface="MS PGothic" pitchFamily="34" charset="-128"/>
              </a:rPr>
              <a:t>disinformation</a:t>
            </a:r>
            <a:endParaRPr lang="en-CA" altLang="en-US" sz="3200" b="1" dirty="0">
              <a:solidFill>
                <a:srgbClr val="FFFFFF"/>
              </a:solidFill>
              <a:latin typeface="Century Gothic" pitchFamily="34" charset="0"/>
              <a:ea typeface="MS PGothic" pitchFamily="34" charset="-128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50825" y="728663"/>
            <a:ext cx="8664575" cy="82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93" tIns="42045" rIns="85593" bIns="42045">
            <a:spAutoFit/>
          </a:bodyPr>
          <a:lstStyle/>
          <a:p>
            <a:pPr marL="444500" indent="-44450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2400" b="1" i="1" dirty="0">
                <a:solidFill>
                  <a:srgbClr val="D51814"/>
                </a:solidFill>
                <a:latin typeface="Century Gothic" pitchFamily="34" charset="0"/>
                <a:ea typeface="MS PGothic" pitchFamily="34" charset="-128"/>
                <a:cs typeface="Times New Roman" pitchFamily="18" charset="0"/>
              </a:rPr>
              <a:t>Q.</a:t>
            </a:r>
            <a:r>
              <a:rPr lang="en-CA" altLang="en-US" sz="2400" b="0" i="1" dirty="0">
                <a:solidFill>
                  <a:srgbClr val="646464"/>
                </a:solidFill>
                <a:latin typeface="Century Gothic" pitchFamily="34" charset="0"/>
                <a:ea typeface="MS PGothic" pitchFamily="34" charset="-128"/>
                <a:cs typeface="Times New Roman" pitchFamily="18" charset="0"/>
              </a:rPr>
              <a:t>	If a federal election were held tomorrow, which party would you vote for?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90563"/>
            <a:ext cx="9144000" cy="46037"/>
          </a:xfrm>
          <a:prstGeom prst="rect">
            <a:avLst/>
          </a:prstGeom>
          <a:solidFill>
            <a:srgbClr val="D518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17488" y="2496633"/>
            <a:ext cx="4136562" cy="50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97" tIns="45048" rIns="90097" bIns="45048" anchor="b">
            <a:spAutoFit/>
          </a:bodyPr>
          <a:lstStyle/>
          <a:p>
            <a:pPr defTabSz="895350" eaLnBrk="0" hangingPunct="0">
              <a:lnSpc>
                <a:spcPct val="95000"/>
              </a:lnSpc>
              <a:spcBef>
                <a:spcPct val="50000"/>
              </a:spcBef>
            </a:pPr>
            <a:r>
              <a:rPr lang="en-CA" sz="2800" b="1" dirty="0">
                <a:latin typeface="Arial" charset="0"/>
                <a:ea typeface="MS PGothic" pitchFamily="34" charset="-128"/>
              </a:rPr>
              <a:t>Level of disinformation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-11113" y="6589713"/>
            <a:ext cx="6119999" cy="26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593" tIns="42045" rIns="85593" bIns="42045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CA" altLang="en-US" sz="1200" b="1" i="1" dirty="0">
                <a:latin typeface="Century Gothic" pitchFamily="34" charset="0"/>
              </a:rPr>
              <a:t>BASE</a:t>
            </a:r>
            <a:r>
              <a:rPr lang="en-CA" altLang="en-US" sz="1200" i="1" dirty="0">
                <a:latin typeface="Century Gothic" pitchFamily="34" charset="0"/>
              </a:rPr>
              <a:t>: </a:t>
            </a:r>
            <a:r>
              <a:rPr lang="en-CA" altLang="en-US" sz="1200" b="0" i="1" dirty="0" smtClean="0">
                <a:latin typeface="Century Gothic" pitchFamily="34" charset="0"/>
              </a:rPr>
              <a:t>Canadians; </a:t>
            </a:r>
            <a:r>
              <a:rPr lang="en-US" altLang="en-US" sz="1200" b="0" i="1" dirty="0" smtClean="0">
                <a:latin typeface="Century Gothic" pitchFamily="34" charset="0"/>
              </a:rPr>
              <a:t>February 6-13, 2025, n=1,468,  </a:t>
            </a:r>
            <a:r>
              <a:rPr lang="en-US" altLang="en-US" sz="1200" b="0" i="1" dirty="0">
                <a:latin typeface="Century Gothic" pitchFamily="34" charset="0"/>
              </a:rPr>
              <a:t>MOE +/- </a:t>
            </a:r>
            <a:r>
              <a:rPr lang="en-US" altLang="en-US" sz="1200" b="0" i="1" dirty="0" smtClean="0">
                <a:latin typeface="Century Gothic" pitchFamily="34" charset="0"/>
              </a:rPr>
              <a:t>2.6%, </a:t>
            </a:r>
            <a:r>
              <a:rPr lang="en-US" altLang="en-US" sz="1200" b="0" i="1" dirty="0">
                <a:latin typeface="Century Gothic" pitchFamily="34" charset="0"/>
              </a:rPr>
              <a:t>19 times out of 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231544</TotalTime>
  <Words>1100</Words>
  <Application>Microsoft Office PowerPoint</Application>
  <PresentationFormat>On-screen Show (4:3)</PresentationFormat>
  <Paragraphs>95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ekos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lnguyen</dc:creator>
  <cp:lastModifiedBy>jsmith</cp:lastModifiedBy>
  <cp:revision>9639</cp:revision>
  <cp:lastPrinted>2021-03-15T18:43:01Z</cp:lastPrinted>
  <dcterms:created xsi:type="dcterms:W3CDTF">2011-01-21T22:12:22Z</dcterms:created>
  <dcterms:modified xsi:type="dcterms:W3CDTF">2025-02-24T19:58:14Z</dcterms:modified>
</cp:coreProperties>
</file>