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79" r:id="rId2"/>
    <p:sldId id="280" r:id="rId3"/>
    <p:sldId id="281" r:id="rId4"/>
    <p:sldId id="282" r:id="rId5"/>
    <p:sldId id="283" r:id="rId6"/>
    <p:sldId id="284" r:id="rId7"/>
    <p:sldId id="285" r:id="rId8"/>
    <p:sldId id="286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00FF00"/>
    <a:srgbClr val="CC0099"/>
    <a:srgbClr val="FFFFCC"/>
    <a:srgbClr val="CCFFCC"/>
    <a:srgbClr val="0099FF"/>
    <a:srgbClr val="060000"/>
    <a:srgbClr val="F8F8F8"/>
    <a:srgbClr val="EAEAEA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78" autoAdjust="0"/>
    <p:restoredTop sz="90929"/>
  </p:normalViewPr>
  <p:slideViewPr>
    <p:cSldViewPr>
      <p:cViewPr varScale="1">
        <p:scale>
          <a:sx n="70" d="100"/>
          <a:sy n="70" d="100"/>
        </p:scale>
        <p:origin x="-1560" y="-77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65100" y="1066800"/>
            <a:ext cx="8839200" cy="56388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52400" y="1219200"/>
            <a:ext cx="8686800" cy="5410200"/>
          </a:xfrm>
          <a:prstGeom prst="rect">
            <a:avLst/>
          </a:prstGeom>
          <a:solidFill>
            <a:schemeClr val="bg1"/>
          </a:solidFill>
          <a:ln w="952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161925" y="1066800"/>
            <a:ext cx="883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514600"/>
            <a:ext cx="7315200" cy="762000"/>
          </a:xfrm>
        </p:spPr>
        <p:txBody>
          <a:bodyPr/>
          <a:lstStyle>
            <a:lvl1pPr algn="ctr">
              <a:defRPr sz="2600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23558" name="Picture 6" descr="C:\COPY\ppt\plat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513" y="3875088"/>
            <a:ext cx="2103437" cy="2754312"/>
          </a:xfrm>
          <a:prstGeom prst="rect">
            <a:avLst/>
          </a:prstGeom>
          <a:noFill/>
        </p:spPr>
      </p:pic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152400" y="139700"/>
            <a:ext cx="88392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533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600">
                <a:solidFill>
                  <a:srgbClr val="99000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23561" name="Picture 9" descr="S:\Marketing\Marketing Services\Corporate Identity\smallFinalcolorlogo-ta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81000"/>
            <a:ext cx="1828800" cy="48418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371600"/>
            <a:ext cx="1981200" cy="441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371600"/>
            <a:ext cx="5791200" cy="441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209800"/>
            <a:ext cx="36195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2209800"/>
            <a:ext cx="36195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8A8"/>
            </a:gs>
            <a:gs pos="100000">
              <a:srgbClr val="002163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61925" y="1066800"/>
            <a:ext cx="8839200" cy="56388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52400" y="1219200"/>
            <a:ext cx="8686800" cy="5410200"/>
          </a:xfrm>
          <a:prstGeom prst="rect">
            <a:avLst/>
          </a:prstGeom>
          <a:solidFill>
            <a:schemeClr val="bg1"/>
          </a:solidFill>
          <a:ln w="952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371600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Header Text</a:t>
            </a:r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161925" y="1066800"/>
            <a:ext cx="883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381000" y="1765300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152400" y="139700"/>
            <a:ext cx="88392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22536" name="Picture 8" descr="S:\Marketing\Marketing Services\Corporate Identity\smallFinalcolorlogo-tag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381000"/>
            <a:ext cx="1828800" cy="484188"/>
          </a:xfrm>
          <a:prstGeom prst="rect">
            <a:avLst/>
          </a:prstGeom>
          <a:noFill/>
        </p:spPr>
      </p:pic>
      <p:pic>
        <p:nvPicPr>
          <p:cNvPr id="22537" name="Picture 9" descr="C:\COPY\ppt\plates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63513" y="3875088"/>
            <a:ext cx="2103437" cy="2754312"/>
          </a:xfrm>
          <a:prstGeom prst="rect">
            <a:avLst/>
          </a:prstGeom>
          <a:noFill/>
        </p:spPr>
      </p:pic>
      <p:sp>
        <p:nvSpPr>
          <p:cNvPr id="2253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209800"/>
            <a:ext cx="7391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71463" y="1397000"/>
            <a:ext cx="495458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2200" dirty="0"/>
              <a:t>Examples of Synergy </a:t>
            </a:r>
            <a:r>
              <a:rPr lang="en-US" sz="2200" dirty="0" smtClean="0"/>
              <a:t>H4 </a:t>
            </a:r>
            <a:r>
              <a:rPr lang="en-US" sz="2200" dirty="0"/>
              <a:t>Applications: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962025" y="1833563"/>
            <a:ext cx="3325813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algn="l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600" dirty="0" smtClean="0"/>
              <a:t>AlphaScreen/AlphaLISA</a:t>
            </a:r>
          </a:p>
          <a:p>
            <a:pPr marL="228600" indent="-228600" algn="l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600" dirty="0" smtClean="0"/>
              <a:t>Apoptosis</a:t>
            </a:r>
            <a:endParaRPr lang="en-US" sz="1600" dirty="0"/>
          </a:p>
          <a:p>
            <a:pPr marL="228600" indent="-228600" algn="l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600" dirty="0"/>
              <a:t>Bacterial adhesion</a:t>
            </a:r>
          </a:p>
          <a:p>
            <a:pPr marL="228600" indent="-228600" algn="l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600" dirty="0"/>
              <a:t>BRET/BRET</a:t>
            </a:r>
            <a:r>
              <a:rPr lang="en-US" sz="1600" baseline="30000" dirty="0"/>
              <a:t>2</a:t>
            </a:r>
          </a:p>
          <a:p>
            <a:pPr marL="228600" indent="-228600" algn="l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600" dirty="0"/>
              <a:t>Cell adhesion</a:t>
            </a:r>
          </a:p>
          <a:p>
            <a:pPr marL="228600" indent="-228600" algn="l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600" dirty="0"/>
              <a:t>Cell expression</a:t>
            </a:r>
          </a:p>
          <a:p>
            <a:pPr marL="228600" indent="-228600" algn="l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600" dirty="0"/>
              <a:t>Cell proliferation</a:t>
            </a:r>
          </a:p>
          <a:p>
            <a:pPr marL="228600" indent="-228600" algn="l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600" dirty="0"/>
              <a:t>Cell viability &amp; </a:t>
            </a:r>
            <a:r>
              <a:rPr lang="en-US" sz="1600" dirty="0" smtClean="0"/>
              <a:t>Cytotoxicity</a:t>
            </a:r>
            <a:endParaRPr lang="en-US" sz="1600" dirty="0"/>
          </a:p>
          <a:p>
            <a:pPr marL="228600" indent="-228600" algn="l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600" dirty="0"/>
              <a:t>Chemotaxis</a:t>
            </a:r>
          </a:p>
          <a:p>
            <a:pPr marL="228600" indent="-228600" algn="l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600" dirty="0"/>
              <a:t>Colorimetric assays</a:t>
            </a:r>
          </a:p>
          <a:p>
            <a:pPr marL="228600" indent="-228600" algn="l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600" dirty="0"/>
              <a:t>Cytokine analysis</a:t>
            </a:r>
          </a:p>
          <a:p>
            <a:pPr marL="228600" indent="-228600" algn="l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600" dirty="0"/>
              <a:t>DNA quantification</a:t>
            </a:r>
          </a:p>
          <a:p>
            <a:pPr marL="228600" indent="-228600" algn="l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600" dirty="0" smtClean="0"/>
              <a:t>eGFP quantification</a:t>
            </a:r>
          </a:p>
          <a:p>
            <a:pPr marL="228600" indent="-228600" algn="l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600" dirty="0" smtClean="0"/>
              <a:t>ELISA</a:t>
            </a:r>
            <a:endParaRPr lang="en-US" sz="1600" dirty="0"/>
          </a:p>
          <a:p>
            <a:pPr marL="228600" indent="-228600" algn="l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600" dirty="0"/>
              <a:t>Enzyme activity</a:t>
            </a:r>
          </a:p>
          <a:p>
            <a:pPr marL="228600" indent="-228600" algn="l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600" dirty="0"/>
              <a:t>Enzyme kinetics</a:t>
            </a:r>
          </a:p>
          <a:p>
            <a:pPr marL="228600" indent="-228600" algn="l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600" dirty="0"/>
              <a:t>FRET</a:t>
            </a:r>
          </a:p>
          <a:p>
            <a:pPr marL="228600" indent="-228600" algn="l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600" dirty="0"/>
              <a:t>Heterogeneous TRF (DELFIA)</a:t>
            </a:r>
          </a:p>
          <a:p>
            <a:pPr marL="228600" indent="-228600" algn="l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600" dirty="0"/>
              <a:t>Homogeneous TRF (LANCE)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613275" y="1828800"/>
            <a:ext cx="36798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algn="l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600" dirty="0"/>
              <a:t>Immunoassays</a:t>
            </a:r>
          </a:p>
          <a:p>
            <a:pPr marL="228600" indent="-228600" algn="l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600" dirty="0"/>
              <a:t>Kinase activity</a:t>
            </a:r>
          </a:p>
          <a:p>
            <a:pPr marL="228600" indent="-228600" algn="l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600" dirty="0"/>
              <a:t>Metabolic activity</a:t>
            </a:r>
          </a:p>
          <a:p>
            <a:pPr marL="228600" indent="-228600" algn="l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600" dirty="0"/>
              <a:t>Mitochondrial membrane potential</a:t>
            </a:r>
          </a:p>
          <a:p>
            <a:pPr marL="228600" indent="-228600" algn="l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600" dirty="0"/>
              <a:t>NADH/NADPH</a:t>
            </a:r>
          </a:p>
          <a:p>
            <a:pPr marL="228600" indent="-228600" algn="l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600" dirty="0"/>
              <a:t>Na</a:t>
            </a:r>
            <a:r>
              <a:rPr lang="en-US" sz="1600" baseline="30000" dirty="0"/>
              <a:t>+</a:t>
            </a:r>
            <a:r>
              <a:rPr lang="en-US" sz="1600" dirty="0"/>
              <a:t>/H</a:t>
            </a:r>
            <a:r>
              <a:rPr lang="en-US" sz="1600" baseline="30000" dirty="0"/>
              <a:t>+</a:t>
            </a:r>
            <a:r>
              <a:rPr lang="en-US" sz="1600" dirty="0"/>
              <a:t> exchange</a:t>
            </a:r>
          </a:p>
          <a:p>
            <a:pPr marL="228600" indent="-228600" algn="l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600" dirty="0"/>
              <a:t>Nucleic acid quantification</a:t>
            </a:r>
          </a:p>
          <a:p>
            <a:pPr marL="228600" indent="-228600" algn="l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600" dirty="0"/>
              <a:t>Oxidative burst</a:t>
            </a:r>
          </a:p>
          <a:p>
            <a:pPr marL="228600" indent="-228600" algn="l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600" dirty="0"/>
              <a:t>Oxidation reactions</a:t>
            </a:r>
          </a:p>
          <a:p>
            <a:pPr marL="228600" indent="-228600" algn="l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600" dirty="0"/>
              <a:t>PCR product quantification &amp; quality</a:t>
            </a:r>
          </a:p>
          <a:p>
            <a:pPr marL="228600" indent="-228600" algn="l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600" dirty="0"/>
              <a:t>Protease activity</a:t>
            </a:r>
          </a:p>
          <a:p>
            <a:pPr marL="228600" indent="-228600" algn="l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600" dirty="0"/>
              <a:t>Protein quantification</a:t>
            </a:r>
          </a:p>
          <a:p>
            <a:pPr marL="228600" indent="-228600" algn="l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600" dirty="0"/>
              <a:t>Receptor binding studies</a:t>
            </a:r>
          </a:p>
          <a:p>
            <a:pPr marL="228600" indent="-228600" algn="l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600" dirty="0"/>
              <a:t>Reporter gene</a:t>
            </a:r>
          </a:p>
          <a:p>
            <a:pPr marL="228600" indent="-228600" algn="l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600" dirty="0"/>
              <a:t>Signal Transduction</a:t>
            </a:r>
          </a:p>
          <a:p>
            <a:pPr marL="228600" indent="-228600" algn="l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600" dirty="0"/>
              <a:t>Single Nucleotide Polymorphisms</a:t>
            </a:r>
          </a:p>
          <a:p>
            <a:pPr marL="228600" indent="-228600" algn="l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600" dirty="0" smtClean="0"/>
              <a:t>Abs/FI spectral scanning</a:t>
            </a:r>
          </a:p>
          <a:p>
            <a:pPr marL="228600" indent="-228600" algn="l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600" dirty="0" smtClean="0"/>
              <a:t>Toxicology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71463" y="1397000"/>
            <a:ext cx="64929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2200" dirty="0"/>
              <a:t>Examples of </a:t>
            </a:r>
            <a:r>
              <a:rPr lang="en-US" sz="2200" dirty="0" smtClean="0"/>
              <a:t>Absorbance/Photometric Applications:</a:t>
            </a:r>
            <a:endParaRPr lang="en-US" sz="2200" dirty="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28600" y="1752600"/>
            <a:ext cx="85344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>
              <a:buClr>
                <a:srgbClr val="990000"/>
              </a:buClr>
            </a:pPr>
            <a:r>
              <a:rPr lang="en-US" sz="1200" b="1" dirty="0" smtClean="0"/>
              <a:t>			Assay					Target</a:t>
            </a:r>
            <a:r>
              <a:rPr lang="en-US" sz="1200" dirty="0" smtClean="0"/>
              <a:t>	</a:t>
            </a:r>
            <a:endParaRPr lang="en-US" sz="1200" dirty="0" smtClean="0">
              <a:latin typeface="+mn-lt"/>
              <a:cs typeface="Arial" pitchFamily="34" charset="0"/>
            </a:endParaRPr>
          </a:p>
          <a:p>
            <a:pPr marL="685800" lvl="1" indent="-228600">
              <a:buClr>
                <a:srgbClr val="990000"/>
              </a:buClr>
            </a:pPr>
            <a:endParaRPr lang="en-US" sz="1200" dirty="0" smtClean="0">
              <a:latin typeface="+mn-lt"/>
              <a:cs typeface="Arial" pitchFamily="34" charset="0"/>
            </a:endParaRPr>
          </a:p>
          <a:p>
            <a:pPr marL="685800" lvl="1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>
                <a:latin typeface="+mn-lt"/>
                <a:cs typeface="Arial" pitchFamily="34" charset="0"/>
              </a:rPr>
              <a:t>AlamarBlue</a:t>
            </a:r>
            <a:r>
              <a:rPr lang="en-US" sz="1200" baseline="30000" dirty="0" smtClean="0">
                <a:latin typeface="+mn-lt"/>
                <a:cs typeface="Arial" pitchFamily="34" charset="0"/>
              </a:rPr>
              <a:t>®</a:t>
            </a:r>
            <a:r>
              <a:rPr lang="en-US" sz="1200" dirty="0" smtClean="0">
                <a:latin typeface="+mn-lt"/>
                <a:cs typeface="Arial" pitchFamily="34" charset="0"/>
              </a:rPr>
              <a:t>					Cell Proliferation, Viability &amp; Counting</a:t>
            </a:r>
          </a:p>
          <a:p>
            <a:pPr marL="685800" lvl="1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>
                <a:latin typeface="+mn-lt"/>
                <a:cs typeface="Arial" pitchFamily="34" charset="0"/>
              </a:rPr>
              <a:t>Amplex</a:t>
            </a:r>
            <a:r>
              <a:rPr lang="en-US" sz="1200" baseline="30000" dirty="0" smtClean="0">
                <a:latin typeface="+mn-lt"/>
                <a:cs typeface="Arial" pitchFamily="34" charset="0"/>
              </a:rPr>
              <a:t>®</a:t>
            </a:r>
            <a:r>
              <a:rPr lang="en-US" sz="1200" dirty="0" smtClean="0">
                <a:latin typeface="+mn-lt"/>
                <a:cs typeface="Arial" pitchFamily="34" charset="0"/>
              </a:rPr>
              <a:t> Red					Enzyme Activity</a:t>
            </a:r>
          </a:p>
          <a:p>
            <a:pPr marL="685800" lvl="1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>
                <a:latin typeface="+mn-lt"/>
                <a:cs typeface="Arial" pitchFamily="34" charset="0"/>
              </a:rPr>
              <a:t>phosphoELISA					Kinases</a:t>
            </a:r>
          </a:p>
          <a:p>
            <a:pPr marL="685800" lvl="1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>
                <a:latin typeface="+mn-lt"/>
                <a:cs typeface="Arial" pitchFamily="34" charset="0"/>
              </a:rPr>
              <a:t>Vybrant assay C12 Rezarurin				Metabolic Labeling</a:t>
            </a:r>
          </a:p>
          <a:p>
            <a:pPr marL="685800" lvl="1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>
                <a:latin typeface="+mn-lt"/>
                <a:cs typeface="Arial" pitchFamily="34" charset="0"/>
              </a:rPr>
              <a:t>Vybrant MTT Cell Proliferation Assay Kit			Cell Counting</a:t>
            </a:r>
          </a:p>
          <a:p>
            <a:pPr marL="685800" lvl="1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>
                <a:latin typeface="+mn-lt"/>
                <a:cs typeface="Arial" pitchFamily="34" charset="0"/>
              </a:rPr>
              <a:t>Lipid Peroxidation Assay Kit (using MDA)			Oxidative Stress</a:t>
            </a:r>
          </a:p>
          <a:p>
            <a:pPr marL="685800" lvl="1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>
                <a:latin typeface="+mn-lt"/>
                <a:cs typeface="Arial" pitchFamily="34" charset="0"/>
              </a:rPr>
              <a:t>Neutral Red Uptake Assay				Cell Proliferation</a:t>
            </a:r>
          </a:p>
          <a:p>
            <a:pPr marL="685800" lvl="1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>
                <a:latin typeface="+mn-lt"/>
                <a:cs typeface="Arial" pitchFamily="34" charset="0"/>
              </a:rPr>
              <a:t>CellTiter 96</a:t>
            </a:r>
            <a:r>
              <a:rPr lang="en-US" sz="1200" baseline="30000" dirty="0" smtClean="0">
                <a:latin typeface="+mn-lt"/>
                <a:cs typeface="Arial" pitchFamily="34" charset="0"/>
              </a:rPr>
              <a:t>®</a:t>
            </a:r>
            <a:r>
              <a:rPr lang="en-US" sz="1200" dirty="0" smtClean="0">
                <a:latin typeface="+mn-lt"/>
                <a:cs typeface="Arial" pitchFamily="34" charset="0"/>
              </a:rPr>
              <a:t> Cell Proliferation Assay (MTT)			Cell Proliferation</a:t>
            </a:r>
          </a:p>
          <a:p>
            <a:pPr marL="685800" lvl="1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>
                <a:latin typeface="+mn-lt"/>
                <a:cs typeface="Arial" pitchFamily="34" charset="0"/>
              </a:rPr>
              <a:t>DC Protein, Bradford, Lowry &amp; BCA Protein Assays		Protein Quantification</a:t>
            </a:r>
          </a:p>
          <a:p>
            <a:pPr marL="685800" lvl="1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>
                <a:latin typeface="+mn-lt"/>
                <a:cs typeface="Arial" pitchFamily="34" charset="0"/>
              </a:rPr>
              <a:t>OxiSelect</a:t>
            </a:r>
            <a:r>
              <a:rPr lang="en-US" sz="1200" baseline="30000" dirty="0" smtClean="0">
                <a:latin typeface="+mn-lt"/>
                <a:cs typeface="Arial" pitchFamily="34" charset="0"/>
              </a:rPr>
              <a:t>™</a:t>
            </a:r>
            <a:r>
              <a:rPr lang="en-US" sz="1200" dirty="0" smtClean="0">
                <a:latin typeface="+mn-lt"/>
                <a:cs typeface="Arial" pitchFamily="34" charset="0"/>
              </a:rPr>
              <a:t> Superoxide Dismutase Activity Assay		Oxidative Stress</a:t>
            </a:r>
          </a:p>
          <a:p>
            <a:pPr marL="685800" lvl="1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>
                <a:latin typeface="+mn-lt"/>
                <a:cs typeface="Arial" pitchFamily="34" charset="0"/>
              </a:rPr>
              <a:t>Pierce 660nm Protein Assay				Protein Quantification</a:t>
            </a:r>
          </a:p>
          <a:p>
            <a:pPr marL="685800" lvl="1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>
                <a:latin typeface="+mn-lt"/>
                <a:cs typeface="Arial" pitchFamily="34" charset="0"/>
              </a:rPr>
              <a:t>Glycoprotein Carbohydrate Estimation Kit			Glycoprotein Quantification</a:t>
            </a:r>
          </a:p>
          <a:p>
            <a:pPr marL="685800" lvl="1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>
                <a:latin typeface="+mn-lt"/>
                <a:cs typeface="Arial" pitchFamily="34" charset="0"/>
              </a:rPr>
              <a:t>Colorimetric Protease Assay Kit			Protease</a:t>
            </a:r>
          </a:p>
          <a:p>
            <a:pPr marL="685800" lvl="1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>
                <a:latin typeface="+mn-lt"/>
                <a:cs typeface="Arial" pitchFamily="34" charset="0"/>
              </a:rPr>
              <a:t>Micro BCA Protein Assay Kit				Protein Quantification</a:t>
            </a:r>
          </a:p>
          <a:p>
            <a:pPr marL="685800" lvl="1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>
                <a:latin typeface="+mn-lt"/>
                <a:cs typeface="Arial" pitchFamily="34" charset="0"/>
              </a:rPr>
              <a:t>FluoReporter Biotin-XX Protein Labelling Kit			Biotin</a:t>
            </a:r>
          </a:p>
          <a:p>
            <a:pPr marL="685800" lvl="1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>
                <a:latin typeface="+mn-lt"/>
                <a:cs typeface="Arial" pitchFamily="34" charset="0"/>
              </a:rPr>
              <a:t>Sulforhodamine B Assay				Cell Proliferation</a:t>
            </a:r>
          </a:p>
          <a:p>
            <a:pPr marL="685800" lvl="1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>
                <a:latin typeface="+mn-lt"/>
                <a:cs typeface="Arial" pitchFamily="34" charset="0"/>
              </a:rPr>
              <a:t>WST-1 Cell Proliferation Assay			Cell Counting</a:t>
            </a:r>
          </a:p>
          <a:p>
            <a:pPr marL="685800" lvl="1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>
                <a:latin typeface="+mn-lt"/>
                <a:cs typeface="Arial" pitchFamily="34" charset="0"/>
              </a:rPr>
              <a:t>Cell Counting Kit-8 (CCK-8)				Cell Counting</a:t>
            </a:r>
          </a:p>
          <a:p>
            <a:pPr marL="685800" lvl="1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>
                <a:latin typeface="+mn-lt"/>
                <a:cs typeface="Arial" pitchFamily="34" charset="0"/>
              </a:rPr>
              <a:t>IDEXX FlockChek</a:t>
            </a:r>
            <a:r>
              <a:rPr lang="en-US" sz="1200" baseline="30000" dirty="0" smtClean="0">
                <a:latin typeface="+mn-lt"/>
                <a:cs typeface="Arial" pitchFamily="34" charset="0"/>
              </a:rPr>
              <a:t>™</a:t>
            </a:r>
            <a:r>
              <a:rPr lang="en-US" sz="1200" dirty="0" smtClean="0">
                <a:latin typeface="+mn-lt"/>
                <a:cs typeface="Arial" pitchFamily="34" charset="0"/>
              </a:rPr>
              <a:t> Avian Influenza Multi-species ELISA Assay	Avian Influenza</a:t>
            </a:r>
          </a:p>
          <a:p>
            <a:pPr marL="685800" lvl="1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>
                <a:latin typeface="+mn-lt"/>
                <a:cs typeface="Arial" pitchFamily="34" charset="0"/>
              </a:rPr>
              <a:t>Melamine ELISA Assay				Food Safety</a:t>
            </a:r>
          </a:p>
          <a:p>
            <a:pPr marL="685800" lvl="1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>
                <a:latin typeface="+mn-lt"/>
                <a:cs typeface="Arial" pitchFamily="34" charset="0"/>
              </a:rPr>
              <a:t>CaspACE</a:t>
            </a:r>
            <a:r>
              <a:rPr lang="en-US" sz="1200" baseline="30000" dirty="0" smtClean="0">
                <a:latin typeface="+mn-lt"/>
                <a:cs typeface="Arial" pitchFamily="34" charset="0"/>
              </a:rPr>
              <a:t>™</a:t>
            </a:r>
            <a:r>
              <a:rPr lang="en-US" sz="1200" dirty="0" smtClean="0">
                <a:latin typeface="+mn-lt"/>
                <a:cs typeface="Arial" pitchFamily="34" charset="0"/>
              </a:rPr>
              <a:t> Assay				Apoptosis</a:t>
            </a:r>
          </a:p>
          <a:p>
            <a:pPr marL="685800" lvl="1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>
                <a:latin typeface="+mn-lt"/>
                <a:cs typeface="Arial" pitchFamily="34" charset="0"/>
              </a:rPr>
              <a:t>MTT Assay					Cell Proliferation</a:t>
            </a:r>
          </a:p>
          <a:p>
            <a:pPr marL="685800" lvl="1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>
                <a:latin typeface="+mn-lt"/>
                <a:cs typeface="Arial" pitchFamily="34" charset="0"/>
              </a:rPr>
              <a:t>Growth Assay (OD at 600nm)				Cell Growth</a:t>
            </a:r>
          </a:p>
          <a:p>
            <a:pPr marL="685800" lvl="1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>
                <a:latin typeface="+mn-lt"/>
                <a:cs typeface="Arial" pitchFamily="34" charset="0"/>
              </a:rPr>
              <a:t>Haemoglobin denaturation Assay			Haemoglobin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71463" y="1397000"/>
            <a:ext cx="630538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2200" dirty="0"/>
              <a:t>Examples of </a:t>
            </a:r>
            <a:r>
              <a:rPr lang="en-US" sz="2200" dirty="0" smtClean="0"/>
              <a:t>Fluorescence Intensity Applications:</a:t>
            </a:r>
            <a:endParaRPr lang="en-US" sz="2200" dirty="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28600" y="1811953"/>
            <a:ext cx="86106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>
              <a:buClr>
                <a:srgbClr val="990000"/>
              </a:buClr>
            </a:pPr>
            <a:r>
              <a:rPr lang="en-US" sz="1200" b="1" dirty="0" smtClean="0"/>
              <a:t>			Assay				Target</a:t>
            </a:r>
            <a:r>
              <a:rPr lang="en-US" sz="1200" dirty="0" smtClean="0"/>
              <a:t>	</a:t>
            </a:r>
            <a:endParaRPr lang="en-US" sz="1200" dirty="0" smtClean="0">
              <a:latin typeface="+mn-lt"/>
              <a:cs typeface="Arial" pitchFamily="34" charset="0"/>
            </a:endParaRPr>
          </a:p>
          <a:p>
            <a:pPr marL="685800" lvl="1" indent="-228600">
              <a:buClr>
                <a:srgbClr val="990000"/>
              </a:buClr>
            </a:pPr>
            <a:endParaRPr lang="en-US" sz="1200" dirty="0" smtClean="0">
              <a:latin typeface="+mn-lt"/>
              <a:cs typeface="Arial" pitchFamily="34" charset="0"/>
            </a:endParaRPr>
          </a:p>
          <a:p>
            <a:pPr marL="685800" lvl="1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>
                <a:latin typeface="+mn-lt"/>
                <a:cs typeface="Arial" pitchFamily="34" charset="0"/>
              </a:rPr>
              <a:t>Adapta</a:t>
            </a:r>
            <a:r>
              <a:rPr lang="en-US" sz="1200" baseline="30000" dirty="0" smtClean="0">
                <a:latin typeface="+mn-lt"/>
                <a:cs typeface="Arial" pitchFamily="34" charset="0"/>
              </a:rPr>
              <a:t>®</a:t>
            </a:r>
            <a:r>
              <a:rPr lang="en-US" sz="1200" dirty="0" smtClean="0">
                <a:latin typeface="+mn-lt"/>
                <a:cs typeface="Arial" pitchFamily="34" charset="0"/>
              </a:rPr>
              <a:t> Universal Kinase Assay		Kinases</a:t>
            </a:r>
          </a:p>
          <a:p>
            <a:pPr marL="685800" lvl="1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>
                <a:latin typeface="+mn-lt"/>
                <a:cs typeface="Arial" pitchFamily="34" charset="0"/>
              </a:rPr>
              <a:t>AlamarBlue</a:t>
            </a:r>
            <a:r>
              <a:rPr lang="en-US" sz="1200" baseline="30000" dirty="0" smtClean="0">
                <a:latin typeface="+mn-lt"/>
                <a:cs typeface="Arial" pitchFamily="34" charset="0"/>
              </a:rPr>
              <a:t>®</a:t>
            </a:r>
            <a:r>
              <a:rPr lang="en-US" sz="1200" dirty="0" smtClean="0">
                <a:latin typeface="+mn-lt"/>
                <a:cs typeface="Arial" pitchFamily="34" charset="0"/>
              </a:rPr>
              <a:t>				Cell Proliferation, Viability &amp; Counting</a:t>
            </a:r>
            <a:endParaRPr lang="en-US" sz="1200" baseline="30000" dirty="0" smtClean="0">
              <a:latin typeface="+mn-lt"/>
              <a:cs typeface="Arial" pitchFamily="34" charset="0"/>
            </a:endParaRPr>
          </a:p>
          <a:p>
            <a:pPr marL="685800" lvl="1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>
                <a:latin typeface="+mn-lt"/>
                <a:cs typeface="Arial" pitchFamily="34" charset="0"/>
              </a:rPr>
              <a:t>Amplex</a:t>
            </a:r>
            <a:r>
              <a:rPr lang="en-US" sz="1200" baseline="30000" dirty="0" smtClean="0">
                <a:latin typeface="+mn-lt"/>
                <a:cs typeface="Arial" pitchFamily="34" charset="0"/>
              </a:rPr>
              <a:t>®</a:t>
            </a:r>
            <a:r>
              <a:rPr lang="en-US" sz="1200" dirty="0" smtClean="0">
                <a:latin typeface="+mn-lt"/>
                <a:cs typeface="Arial" pitchFamily="34" charset="0"/>
              </a:rPr>
              <a:t> Red				Enzyme Activity</a:t>
            </a:r>
          </a:p>
          <a:p>
            <a:pPr marL="685800" lvl="1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>
                <a:cs typeface="Arial" pitchFamily="34" charset="0"/>
              </a:rPr>
              <a:t>CyQuant</a:t>
            </a:r>
            <a:r>
              <a:rPr lang="en-US" sz="1200" baseline="30000" dirty="0" smtClean="0">
                <a:cs typeface="Arial" pitchFamily="34" charset="0"/>
              </a:rPr>
              <a:t>®</a:t>
            </a:r>
            <a:r>
              <a:rPr lang="en-US" sz="1200" dirty="0" smtClean="0">
                <a:cs typeface="Arial" pitchFamily="34" charset="0"/>
              </a:rPr>
              <a:t> Cell Proliferation Assay Kit		Cell Proliferation</a:t>
            </a:r>
          </a:p>
          <a:p>
            <a:pPr marL="685800" lvl="1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>
                <a:latin typeface="+mn-lt"/>
              </a:rPr>
              <a:t>EnzCheck				Proteases</a:t>
            </a:r>
          </a:p>
          <a:p>
            <a:pPr marL="685800" lvl="1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>
                <a:latin typeface="+mn-lt"/>
              </a:rPr>
              <a:t>Fluo-4 AM				GPCR</a:t>
            </a:r>
          </a:p>
          <a:p>
            <a:pPr marL="685800" lvl="1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>
                <a:latin typeface="+mn-lt"/>
              </a:rPr>
              <a:t>GeneBLAzer GPCR			GPCR</a:t>
            </a:r>
          </a:p>
          <a:p>
            <a:pPr marL="685800" lvl="1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>
                <a:latin typeface="+mn-lt"/>
              </a:rPr>
              <a:t>LIVE/DEAD</a:t>
            </a:r>
            <a:r>
              <a:rPr lang="en-US" sz="1200" baseline="30000" dirty="0" smtClean="0">
                <a:latin typeface="+mn-lt"/>
              </a:rPr>
              <a:t>®</a:t>
            </a:r>
            <a:r>
              <a:rPr lang="en-US" sz="1200" dirty="0" smtClean="0">
                <a:latin typeface="+mn-lt"/>
              </a:rPr>
              <a:t> Viability/Cytotoxicity Kit		Apoptosis</a:t>
            </a:r>
          </a:p>
          <a:p>
            <a:pPr marL="685800" lvl="1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>
                <a:latin typeface="+mn-lt"/>
              </a:rPr>
              <a:t>NDP Sensor Assay			Kinases</a:t>
            </a:r>
          </a:p>
          <a:p>
            <a:pPr marL="685800" lvl="1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>
                <a:latin typeface="+mn-lt"/>
              </a:rPr>
              <a:t>Omnia</a:t>
            </a:r>
            <a:r>
              <a:rPr lang="en-US" sz="1200" baseline="30000" dirty="0" smtClean="0">
                <a:latin typeface="+mn-lt"/>
              </a:rPr>
              <a:t>®</a:t>
            </a:r>
            <a:r>
              <a:rPr lang="en-US" sz="1200" dirty="0" smtClean="0">
                <a:latin typeface="+mn-lt"/>
              </a:rPr>
              <a:t> Kinase Assays			Kinases</a:t>
            </a:r>
          </a:p>
          <a:p>
            <a:pPr marL="685800" lvl="1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>
                <a:latin typeface="+mn-lt"/>
              </a:rPr>
              <a:t>PiPer</a:t>
            </a:r>
            <a:r>
              <a:rPr lang="en-US" sz="1200" baseline="30000" dirty="0" smtClean="0">
                <a:latin typeface="+mn-lt"/>
              </a:rPr>
              <a:t>™</a:t>
            </a:r>
            <a:r>
              <a:rPr lang="en-US" sz="1200" dirty="0" smtClean="0">
                <a:latin typeface="+mn-lt"/>
              </a:rPr>
              <a:t> Phosphate Assay Kit			Phosphatases</a:t>
            </a:r>
          </a:p>
          <a:p>
            <a:pPr marL="685800" lvl="1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>
                <a:latin typeface="+mn-lt"/>
              </a:rPr>
              <a:t>SYTOX</a:t>
            </a:r>
            <a:r>
              <a:rPr lang="en-US" sz="1200" baseline="30000" dirty="0" smtClean="0">
                <a:latin typeface="+mn-lt"/>
              </a:rPr>
              <a:t>®</a:t>
            </a:r>
            <a:r>
              <a:rPr lang="en-US" sz="1200" dirty="0" smtClean="0">
                <a:latin typeface="+mn-lt"/>
              </a:rPr>
              <a:t>  stains				Viability</a:t>
            </a:r>
          </a:p>
          <a:p>
            <a:pPr marL="685800" lvl="1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>
                <a:latin typeface="+mn-lt"/>
              </a:rPr>
              <a:t>Vivid</a:t>
            </a:r>
            <a:r>
              <a:rPr lang="en-US" sz="1200" baseline="30000" dirty="0" smtClean="0">
                <a:latin typeface="+mn-lt"/>
              </a:rPr>
              <a:t>®</a:t>
            </a:r>
            <a:r>
              <a:rPr lang="en-US" sz="1200" dirty="0" smtClean="0">
                <a:latin typeface="+mn-lt"/>
              </a:rPr>
              <a:t> CYP450 				Cytochrome P450</a:t>
            </a:r>
          </a:p>
          <a:p>
            <a:pPr marL="685800" lvl="1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>
                <a:latin typeface="+mn-lt"/>
              </a:rPr>
              <a:t>Z'-LYTE</a:t>
            </a:r>
            <a:r>
              <a:rPr lang="en-US" sz="1200" baseline="30000" dirty="0" smtClean="0">
                <a:latin typeface="+mn-lt"/>
              </a:rPr>
              <a:t>™</a:t>
            </a:r>
            <a:r>
              <a:rPr lang="en-US" sz="1200" dirty="0" smtClean="0">
                <a:latin typeface="+mn-lt"/>
              </a:rPr>
              <a:t>				Kinases</a:t>
            </a:r>
          </a:p>
          <a:p>
            <a:pPr marL="685800" lvl="1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>
                <a:latin typeface="+mn-lt"/>
              </a:rPr>
              <a:t>Quant-iT</a:t>
            </a:r>
            <a:r>
              <a:rPr lang="en-US" sz="1200" baseline="30000" dirty="0" smtClean="0">
                <a:latin typeface="+mn-lt"/>
              </a:rPr>
              <a:t>™</a:t>
            </a:r>
            <a:r>
              <a:rPr lang="en-US" sz="1200" dirty="0" smtClean="0">
                <a:latin typeface="+mn-lt"/>
              </a:rPr>
              <a:t> PicoGreen</a:t>
            </a:r>
            <a:r>
              <a:rPr lang="en-US" sz="1200" baseline="30000" dirty="0" smtClean="0">
                <a:latin typeface="+mn-lt"/>
              </a:rPr>
              <a:t>®</a:t>
            </a:r>
            <a:r>
              <a:rPr lang="en-US" sz="1200" dirty="0" smtClean="0">
                <a:latin typeface="+mn-lt"/>
              </a:rPr>
              <a:t> dsDNA Assay Kit		Nucleic Acid Quantification</a:t>
            </a:r>
          </a:p>
          <a:p>
            <a:pPr marL="685800" lvl="1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>
                <a:latin typeface="+mn-lt"/>
              </a:rPr>
              <a:t>Transcreener® GDP FI Assay			GTPase</a:t>
            </a:r>
          </a:p>
          <a:p>
            <a:pPr marL="685800" lvl="1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>
                <a:latin typeface="+mn-lt"/>
              </a:rPr>
              <a:t>Fura-2				GPCR</a:t>
            </a:r>
          </a:p>
          <a:p>
            <a:pPr marL="685800" lvl="1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>
                <a:latin typeface="+mn-lt"/>
              </a:rPr>
              <a:t>Indo-1				GPCR</a:t>
            </a:r>
          </a:p>
          <a:p>
            <a:pPr marL="685800" lvl="1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>
                <a:latin typeface="+mn-lt"/>
              </a:rPr>
              <a:t>FluxOR</a:t>
            </a:r>
            <a:r>
              <a:rPr lang="en-US" sz="1200" baseline="30000" dirty="0" smtClean="0">
                <a:latin typeface="+mn-lt"/>
              </a:rPr>
              <a:t>™</a:t>
            </a:r>
            <a:r>
              <a:rPr lang="en-US" sz="1200" dirty="0" smtClean="0">
                <a:latin typeface="+mn-lt"/>
              </a:rPr>
              <a:t> Potassium Ion Channel Assay Kits	Ion Channels</a:t>
            </a:r>
          </a:p>
          <a:p>
            <a:pPr marL="685800" lvl="1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>
                <a:latin typeface="+mn-lt"/>
              </a:rPr>
              <a:t>OxiSelect</a:t>
            </a:r>
            <a:r>
              <a:rPr lang="en-US" sz="1200" baseline="30000" dirty="0" smtClean="0">
                <a:latin typeface="+mn-lt"/>
              </a:rPr>
              <a:t>™</a:t>
            </a:r>
            <a:r>
              <a:rPr lang="en-US" sz="1200" dirty="0" smtClean="0">
                <a:latin typeface="+mn-lt"/>
              </a:rPr>
              <a:t> ROS Assay Kit			Oxidative Stress</a:t>
            </a:r>
          </a:p>
          <a:p>
            <a:pPr marL="685800" lvl="1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>
                <a:latin typeface="+mn-lt"/>
              </a:rPr>
              <a:t>CellTiter-Fluor</a:t>
            </a:r>
            <a:r>
              <a:rPr lang="en-US" sz="1200" baseline="30000" dirty="0" smtClean="0">
                <a:latin typeface="+mn-lt"/>
              </a:rPr>
              <a:t>™</a:t>
            </a:r>
            <a:r>
              <a:rPr lang="en-US" sz="1200" dirty="0" smtClean="0">
                <a:latin typeface="+mn-lt"/>
              </a:rPr>
              <a:t> Cell Viability Assay		Cell Viability</a:t>
            </a:r>
          </a:p>
          <a:p>
            <a:pPr marL="685800" lvl="1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>
                <a:latin typeface="+mn-lt"/>
              </a:rPr>
              <a:t>BD</a:t>
            </a:r>
            <a:r>
              <a:rPr lang="en-US" sz="1200" baseline="30000" dirty="0" smtClean="0">
                <a:latin typeface="+mn-lt"/>
              </a:rPr>
              <a:t>™</a:t>
            </a:r>
            <a:r>
              <a:rPr lang="en-US" sz="1200" dirty="0" smtClean="0">
                <a:latin typeface="+mn-lt"/>
              </a:rPr>
              <a:t> Ratiometric Calcium Assay Kit		GPCR</a:t>
            </a:r>
          </a:p>
          <a:p>
            <a:pPr marL="685800" lvl="1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>
                <a:latin typeface="+mn-lt"/>
              </a:rPr>
              <a:t>FluoroBlok Cell Invasion Assays (using calcein AM)	Cell Migration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71463" y="1397000"/>
            <a:ext cx="530029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2200" dirty="0"/>
              <a:t>Examples of </a:t>
            </a:r>
            <a:r>
              <a:rPr lang="en-US" sz="2200" dirty="0" smtClean="0"/>
              <a:t>Luminescence Applications:</a:t>
            </a:r>
            <a:endParaRPr lang="en-US" sz="2200" dirty="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81000" y="1981200"/>
            <a:ext cx="83058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algn="l">
              <a:buClr>
                <a:srgbClr val="990000"/>
              </a:buClr>
            </a:pPr>
            <a:r>
              <a:rPr lang="en-US" sz="1200" dirty="0" smtClean="0"/>
              <a:t>			</a:t>
            </a:r>
            <a:r>
              <a:rPr lang="en-US" sz="1200" b="1" dirty="0" smtClean="0"/>
              <a:t>Assay				Target</a:t>
            </a:r>
            <a:r>
              <a:rPr lang="en-US" sz="1200" dirty="0" smtClean="0"/>
              <a:t>	</a:t>
            </a:r>
          </a:p>
          <a:p>
            <a:pPr marL="228600" indent="-228600" algn="l">
              <a:buClr>
                <a:srgbClr val="990000"/>
              </a:buClr>
              <a:buFont typeface="Wingdings" pitchFamily="2" charset="2"/>
              <a:buChar char="§"/>
            </a:pPr>
            <a:endParaRPr lang="en-US" sz="1200" dirty="0" smtClean="0"/>
          </a:p>
          <a:p>
            <a:pPr marL="228600" indent="-228600" algn="l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/>
              <a:t>CellTiter-Glo</a:t>
            </a:r>
            <a:r>
              <a:rPr lang="en-US" sz="1200" baseline="30000" dirty="0" smtClean="0"/>
              <a:t>®</a:t>
            </a:r>
            <a:r>
              <a:rPr lang="en-US" sz="1200" dirty="0" smtClean="0"/>
              <a:t> Luminescent Cell 			Cell Proliferation</a:t>
            </a:r>
          </a:p>
          <a:p>
            <a:pPr marL="228600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/>
              <a:t>Dual-Glo</a:t>
            </a:r>
            <a:r>
              <a:rPr lang="en-US" sz="1200" baseline="30000" dirty="0" smtClean="0"/>
              <a:t>®</a:t>
            </a:r>
            <a:r>
              <a:rPr lang="en-US" sz="1200" dirty="0" smtClean="0"/>
              <a:t> Luciferase Assay			Gene Expression</a:t>
            </a:r>
          </a:p>
          <a:p>
            <a:pPr marL="228600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/>
              <a:t>Dual-Luciferase</a:t>
            </a:r>
            <a:r>
              <a:rPr lang="en-US" sz="1200" baseline="30000" dirty="0" smtClean="0"/>
              <a:t>®</a:t>
            </a:r>
            <a:r>
              <a:rPr lang="en-US" sz="1200" dirty="0" smtClean="0"/>
              <a:t> Reporter (DLR™) Assay</a:t>
            </a:r>
            <a:r>
              <a:rPr lang="en-US" sz="1200" dirty="0"/>
              <a:t>	</a:t>
            </a:r>
            <a:r>
              <a:rPr lang="en-US" sz="1200" dirty="0" smtClean="0"/>
              <a:t>	Gene Expression</a:t>
            </a:r>
          </a:p>
          <a:p>
            <a:pPr marL="228600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/>
              <a:t>Bright-Glo™ Luciferase Assay			Gene Expression</a:t>
            </a:r>
          </a:p>
          <a:p>
            <a:pPr marL="228600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/>
              <a:t>Steady-Glo</a:t>
            </a:r>
            <a:r>
              <a:rPr lang="en-US" sz="1200" baseline="30000" dirty="0" smtClean="0"/>
              <a:t>®</a:t>
            </a:r>
            <a:r>
              <a:rPr lang="en-US" sz="1200" dirty="0" smtClean="0"/>
              <a:t> Luciferase Assay			Gene Expression</a:t>
            </a:r>
          </a:p>
          <a:p>
            <a:pPr marL="228600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/>
              <a:t>ONE-Glo™ Luciferase Assay			Gene Expression</a:t>
            </a:r>
          </a:p>
          <a:p>
            <a:pPr marL="228600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/>
              <a:t>P450-Glo™ Assay				CYP Activities</a:t>
            </a:r>
          </a:p>
          <a:p>
            <a:pPr marL="228600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/>
              <a:t>ADP-Glo™ Assay				Kinase</a:t>
            </a:r>
          </a:p>
          <a:p>
            <a:pPr marL="228600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/>
              <a:t>Caspase-Glo</a:t>
            </a:r>
            <a:r>
              <a:rPr lang="en-US" sz="1200" baseline="30000" dirty="0" smtClean="0"/>
              <a:t>® </a:t>
            </a:r>
            <a:r>
              <a:rPr lang="en-US" sz="1200" dirty="0" smtClean="0"/>
              <a:t>3/7 Assay			Apoptosis</a:t>
            </a:r>
          </a:p>
          <a:p>
            <a:pPr marL="228600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/>
              <a:t>cAMP-Glo™ Assay				GPCR</a:t>
            </a:r>
          </a:p>
          <a:p>
            <a:pPr marL="228600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/>
              <a:t>GloSensor™ cAMP Assay			GPCR</a:t>
            </a:r>
          </a:p>
          <a:p>
            <a:pPr marL="228600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/>
              <a:t>Aequorin					GPCR</a:t>
            </a:r>
          </a:p>
          <a:p>
            <a:pPr marL="228600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/>
              <a:t>Photina</a:t>
            </a:r>
            <a:r>
              <a:rPr lang="en-US" sz="1200" baseline="30000" dirty="0" smtClean="0"/>
              <a:t>®</a:t>
            </a:r>
            <a:r>
              <a:rPr lang="en-US" sz="1200" dirty="0" smtClean="0"/>
              <a:t>					GPCR</a:t>
            </a:r>
          </a:p>
          <a:p>
            <a:pPr marL="228600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/>
              <a:t>Britelite™ plus Reporter Gene Assay			Gene Expression</a:t>
            </a:r>
          </a:p>
          <a:p>
            <a:pPr marL="228600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/>
              <a:t>Steadylite plus™ Reporter Gene Assay		Gene Expression</a:t>
            </a:r>
          </a:p>
          <a:p>
            <a:pPr marL="228600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/>
              <a:t>Neolite Reporter Gene Assay			Gene Expression</a:t>
            </a:r>
          </a:p>
          <a:p>
            <a:pPr marL="228600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/>
              <a:t>ATPlite™ Luminescence Assay 			Cell Proliferation/Kinases</a:t>
            </a:r>
          </a:p>
          <a:p>
            <a:pPr marL="228600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/>
              <a:t>aCella -TOX™ Bioluminescence Cytotoxicity Assay	Cell Death</a:t>
            </a:r>
          </a:p>
          <a:p>
            <a:pPr marL="228600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/>
              <a:t>ToxiLight® Non-destructive Cytotoxicity BioAssay Kit	Cell Death/Cell Proliferation</a:t>
            </a:r>
          </a:p>
          <a:p>
            <a:pPr marL="228600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/>
              <a:t>ATP quantification assay (luciferine-luciferase)		ATP Quantification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71463" y="1397000"/>
            <a:ext cx="707488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2200" dirty="0"/>
              <a:t>Examples of </a:t>
            </a:r>
            <a:r>
              <a:rPr lang="en-US" sz="2200" dirty="0" smtClean="0"/>
              <a:t>Time-Resolved Fluorescence Applications:</a:t>
            </a:r>
            <a:endParaRPr lang="en-US" sz="2200" dirty="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81000" y="1981200"/>
            <a:ext cx="83058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>
              <a:buClr>
                <a:srgbClr val="990000"/>
              </a:buClr>
            </a:pPr>
            <a:r>
              <a:rPr lang="en-US" sz="1200" b="1" dirty="0" smtClean="0"/>
              <a:t>			Assay				Target</a:t>
            </a:r>
            <a:r>
              <a:rPr lang="en-US" sz="1200" dirty="0" smtClean="0"/>
              <a:t>	</a:t>
            </a:r>
          </a:p>
          <a:p>
            <a:pPr marL="228600" indent="-228600">
              <a:buClr>
                <a:srgbClr val="990000"/>
              </a:buClr>
              <a:buFont typeface="Wingdings" pitchFamily="2" charset="2"/>
              <a:buChar char="§"/>
            </a:pPr>
            <a:endParaRPr lang="en-US" sz="1200" dirty="0" smtClean="0"/>
          </a:p>
          <a:p>
            <a:pPr marL="228600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/>
              <a:t>LanthaScreen</a:t>
            </a:r>
            <a:r>
              <a:rPr lang="en-US" sz="1200" baseline="30000" dirty="0" smtClean="0"/>
              <a:t>™</a:t>
            </a:r>
            <a:r>
              <a:rPr lang="en-US" sz="1200" dirty="0" smtClean="0"/>
              <a:t> Kinase Assay			Kinases</a:t>
            </a:r>
          </a:p>
          <a:p>
            <a:pPr marL="228600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/>
              <a:t>LanthaScreen</a:t>
            </a:r>
            <a:r>
              <a:rPr lang="en-US" sz="1200" baseline="30000" dirty="0" smtClean="0"/>
              <a:t>™</a:t>
            </a:r>
            <a:r>
              <a:rPr lang="en-US" sz="1200" dirty="0" smtClean="0"/>
              <a:t> Cofactor Recruitment Assays		Nuclear Receptors</a:t>
            </a:r>
          </a:p>
          <a:p>
            <a:pPr marL="228600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/>
              <a:t>LanthaScreen</a:t>
            </a:r>
            <a:r>
              <a:rPr lang="en-US" sz="1200" baseline="30000" dirty="0" smtClean="0"/>
              <a:t>™</a:t>
            </a:r>
            <a:r>
              <a:rPr lang="en-US" sz="1200" dirty="0" smtClean="0"/>
              <a:t> Cellular assay			Kinases</a:t>
            </a:r>
          </a:p>
          <a:p>
            <a:pPr marL="228600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/>
              <a:t>Transcreener</a:t>
            </a:r>
            <a:r>
              <a:rPr lang="en-US" sz="1200" baseline="30000" dirty="0" smtClean="0"/>
              <a:t>®</a:t>
            </a:r>
            <a:r>
              <a:rPr lang="en-US" sz="1200" dirty="0" smtClean="0"/>
              <a:t> ADP TR-FRET Assay			Kinases</a:t>
            </a:r>
          </a:p>
          <a:p>
            <a:pPr marL="228600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/>
              <a:t>LANCE</a:t>
            </a:r>
            <a:r>
              <a:rPr lang="en-US" sz="1200" baseline="30000" dirty="0" smtClean="0"/>
              <a:t>®</a:t>
            </a:r>
            <a:r>
              <a:rPr lang="en-US" sz="1200" dirty="0" smtClean="0"/>
              <a:t> cAMP Detection Kit			GPCR</a:t>
            </a:r>
          </a:p>
          <a:p>
            <a:pPr marL="228600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/>
              <a:t>DELFIA</a:t>
            </a:r>
            <a:r>
              <a:rPr lang="en-US" sz="1200" baseline="30000" dirty="0" smtClean="0"/>
              <a:t>®</a:t>
            </a:r>
            <a:r>
              <a:rPr lang="en-US" sz="1200" dirty="0" smtClean="0"/>
              <a:t> cAMP Kit				GPCR</a:t>
            </a:r>
          </a:p>
          <a:p>
            <a:pPr marL="228600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/>
              <a:t>DELFIA</a:t>
            </a:r>
            <a:r>
              <a:rPr lang="en-US" sz="1200" baseline="30000" dirty="0" smtClean="0"/>
              <a:t>®</a:t>
            </a:r>
            <a:r>
              <a:rPr lang="en-US" sz="1200" dirty="0" smtClean="0"/>
              <a:t> Tyrosine Kinase Kit			Kinases</a:t>
            </a:r>
          </a:p>
          <a:p>
            <a:pPr marL="228600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/>
              <a:t>DELFIA</a:t>
            </a:r>
            <a:r>
              <a:rPr lang="en-US" sz="1200" baseline="30000" dirty="0" smtClean="0"/>
              <a:t>®</a:t>
            </a:r>
            <a:r>
              <a:rPr lang="en-US" sz="1200" dirty="0" smtClean="0"/>
              <a:t> EuTDA Cell Cytotoxicity Kit			Cytotoxicity</a:t>
            </a:r>
          </a:p>
          <a:p>
            <a:pPr marL="228600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/>
              <a:t>DELFIA</a:t>
            </a:r>
            <a:r>
              <a:rPr lang="en-US" sz="1200" baseline="30000" dirty="0" smtClean="0"/>
              <a:t>®</a:t>
            </a:r>
            <a:r>
              <a:rPr lang="en-US" sz="1200" dirty="0" smtClean="0"/>
              <a:t> Cell Proliferation Kit			Cell Proliferation</a:t>
            </a:r>
          </a:p>
          <a:p>
            <a:pPr marL="228600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/>
              <a:t>PI3-Kinase HTRF Assay			Cell Proliferation</a:t>
            </a:r>
          </a:p>
          <a:p>
            <a:pPr marL="228600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/>
              <a:t>HTRF</a:t>
            </a:r>
            <a:r>
              <a:rPr lang="en-US" sz="1200" baseline="30000" dirty="0" smtClean="0"/>
              <a:t>®</a:t>
            </a:r>
            <a:r>
              <a:rPr lang="en-US" sz="1200" dirty="0" smtClean="0"/>
              <a:t> HTplex</a:t>
            </a:r>
            <a:r>
              <a:rPr lang="en-US" sz="1200" baseline="30000" dirty="0" smtClean="0"/>
              <a:t>™</a:t>
            </a:r>
            <a:r>
              <a:rPr lang="en-US" sz="1200" dirty="0" smtClean="0"/>
              <a:t> cAMP and IP-One Assay		GPCR</a:t>
            </a:r>
          </a:p>
          <a:p>
            <a:pPr marL="228600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/>
              <a:t>HTRF</a:t>
            </a:r>
            <a:r>
              <a:rPr lang="en-US" sz="1200" baseline="30000" dirty="0" smtClean="0"/>
              <a:t>®</a:t>
            </a:r>
            <a:r>
              <a:rPr lang="en-US" sz="1200" dirty="0" smtClean="0"/>
              <a:t> cAMP femto 2 Kit			GPCR</a:t>
            </a:r>
          </a:p>
          <a:p>
            <a:pPr marL="228600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/>
              <a:t>HTRF</a:t>
            </a:r>
            <a:r>
              <a:rPr lang="en-US" sz="1200" baseline="30000" dirty="0" smtClean="0"/>
              <a:t>®</a:t>
            </a:r>
            <a:r>
              <a:rPr lang="en-US" sz="1200" dirty="0" smtClean="0"/>
              <a:t> KinEASE™ Kits				Kinases</a:t>
            </a:r>
          </a:p>
          <a:p>
            <a:pPr marL="228600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/>
              <a:t>HTRF</a:t>
            </a:r>
            <a:r>
              <a:rPr lang="en-US" sz="1200" baseline="30000" dirty="0" smtClean="0"/>
              <a:t>®</a:t>
            </a:r>
            <a:r>
              <a:rPr lang="en-US" sz="1200" dirty="0" smtClean="0"/>
              <a:t> heparanase Assay			Heparanases</a:t>
            </a:r>
          </a:p>
          <a:p>
            <a:pPr marL="228600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/>
              <a:t>HTRF</a:t>
            </a:r>
            <a:r>
              <a:rPr lang="en-US" sz="1200" baseline="30000" dirty="0" smtClean="0"/>
              <a:t>®</a:t>
            </a:r>
            <a:r>
              <a:rPr lang="en-US" sz="1200" dirty="0" smtClean="0"/>
              <a:t> Ubiquitin Assays			Ubiquitinases</a:t>
            </a:r>
          </a:p>
          <a:p>
            <a:pPr marL="228600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/>
              <a:t>Human Insulin TRF-Pincer</a:t>
            </a:r>
            <a:r>
              <a:rPr lang="en-US" sz="1200" baseline="30000" dirty="0" smtClean="0"/>
              <a:t>™</a:t>
            </a:r>
            <a:r>
              <a:rPr lang="en-US" sz="1200" dirty="0" smtClean="0"/>
              <a:t> Assay			Insulin</a:t>
            </a:r>
          </a:p>
          <a:p>
            <a:pPr marL="228600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sv-SE" sz="1200" dirty="0" smtClean="0"/>
              <a:t>Tag-lite</a:t>
            </a:r>
            <a:r>
              <a:rPr lang="sv-SE" sz="1200" baseline="30000" dirty="0" smtClean="0"/>
              <a:t>®</a:t>
            </a:r>
            <a:r>
              <a:rPr lang="sv-SE" sz="1200" dirty="0" smtClean="0"/>
              <a:t> Receptor Ligand Binding Assay		GPCR</a:t>
            </a:r>
          </a:p>
          <a:p>
            <a:pPr marL="228600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/>
              <a:t>Cellul'erk					GPCR</a:t>
            </a:r>
          </a:p>
          <a:p>
            <a:pPr marL="228600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/>
              <a:t>HTScan</a:t>
            </a:r>
            <a:r>
              <a:rPr lang="en-US" sz="1200" baseline="30000" dirty="0" smtClean="0"/>
              <a:t>®</a:t>
            </a:r>
            <a:r>
              <a:rPr lang="en-US" sz="1200" dirty="0" smtClean="0"/>
              <a:t> Kinase Assays			Kinases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71463" y="1397000"/>
            <a:ext cx="666560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2200" dirty="0"/>
              <a:t>Examples of </a:t>
            </a:r>
            <a:r>
              <a:rPr lang="en-US" sz="2200" dirty="0" smtClean="0"/>
              <a:t>Fluorescence Polarization Applications:</a:t>
            </a:r>
            <a:endParaRPr lang="en-US" sz="2200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81000" y="1981200"/>
            <a:ext cx="8305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>
              <a:buClr>
                <a:srgbClr val="990000"/>
              </a:buClr>
            </a:pPr>
            <a:r>
              <a:rPr lang="en-US" sz="1200" b="1" dirty="0" smtClean="0"/>
              <a:t>			Assay				Target</a:t>
            </a:r>
            <a:r>
              <a:rPr lang="en-US" sz="1200" dirty="0" smtClean="0"/>
              <a:t>	</a:t>
            </a:r>
          </a:p>
          <a:p>
            <a:pPr marL="228600" indent="-228600" algn="l">
              <a:buClr>
                <a:srgbClr val="990000"/>
              </a:buClr>
              <a:buFont typeface="Wingdings" pitchFamily="2" charset="2"/>
              <a:buChar char="§"/>
            </a:pPr>
            <a:endParaRPr lang="en-US" sz="1200" dirty="0" smtClean="0"/>
          </a:p>
          <a:p>
            <a:pPr marL="228600" indent="-228600" algn="l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/>
              <a:t>PolarScreen</a:t>
            </a:r>
            <a:r>
              <a:rPr lang="en-US" sz="1200" baseline="30000" dirty="0" smtClean="0"/>
              <a:t>™</a:t>
            </a:r>
            <a:r>
              <a:rPr lang="en-US" sz="1200" dirty="0" smtClean="0"/>
              <a:t> 			Kinases</a:t>
            </a:r>
          </a:p>
          <a:p>
            <a:pPr marL="228600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/>
              <a:t>PolarScreen</a:t>
            </a:r>
            <a:r>
              <a:rPr lang="en-US" sz="1200" baseline="30000" dirty="0" smtClean="0"/>
              <a:t>™</a:t>
            </a:r>
            <a:r>
              <a:rPr lang="en-US" sz="1200" dirty="0" smtClean="0"/>
              <a:t> Competitive Binding Assays	Nuclear Receptors</a:t>
            </a:r>
          </a:p>
          <a:p>
            <a:pPr marL="228600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/>
              <a:t>Transcreener</a:t>
            </a:r>
            <a:r>
              <a:rPr lang="en-US" sz="1200" baseline="30000" dirty="0" smtClean="0"/>
              <a:t>®</a:t>
            </a:r>
            <a:r>
              <a:rPr lang="en-US" sz="1200" dirty="0" smtClean="0"/>
              <a:t> AMP/GMP Assay		PDE’s</a:t>
            </a:r>
          </a:p>
          <a:p>
            <a:pPr marL="228600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/>
              <a:t>Transcreener</a:t>
            </a:r>
            <a:r>
              <a:rPr lang="en-US" sz="1200" baseline="30000" dirty="0" smtClean="0"/>
              <a:t>®</a:t>
            </a:r>
            <a:r>
              <a:rPr lang="en-US" sz="1200" dirty="0" smtClean="0"/>
              <a:t> GDP FP Assay		GTPase</a:t>
            </a:r>
          </a:p>
          <a:p>
            <a:pPr marL="228600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/>
              <a:t>Transcreener</a:t>
            </a:r>
            <a:r>
              <a:rPr lang="en-US" sz="1200" baseline="30000" dirty="0" smtClean="0"/>
              <a:t>®</a:t>
            </a:r>
            <a:r>
              <a:rPr lang="en-US" sz="1200" dirty="0" smtClean="0"/>
              <a:t> UDP Assay		UDP-glycosyltransferases</a:t>
            </a:r>
          </a:p>
          <a:p>
            <a:pPr marL="228600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/>
              <a:t>Transcreener</a:t>
            </a:r>
            <a:r>
              <a:rPr lang="en-US" sz="1200" baseline="30000" dirty="0" smtClean="0"/>
              <a:t>®</a:t>
            </a:r>
            <a:r>
              <a:rPr lang="en-US" sz="1200" dirty="0" smtClean="0"/>
              <a:t> ADP2 FP Assay		Kinases</a:t>
            </a:r>
          </a:p>
          <a:p>
            <a:pPr marL="228600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/>
              <a:t>[FP]2				cAMP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71463" y="1397000"/>
            <a:ext cx="507953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2200" dirty="0"/>
              <a:t>Examples of </a:t>
            </a:r>
            <a:r>
              <a:rPr lang="en-US" sz="2200" dirty="0" smtClean="0"/>
              <a:t>AlphaScreen Applications:</a:t>
            </a:r>
            <a:endParaRPr lang="en-US" sz="2200" dirty="0"/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81000" y="1981200"/>
            <a:ext cx="83058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>
              <a:buClr>
                <a:srgbClr val="990000"/>
              </a:buClr>
            </a:pPr>
            <a:r>
              <a:rPr lang="en-US" sz="1200" b="1" dirty="0" smtClean="0"/>
              <a:t>			Assay				Target</a:t>
            </a:r>
            <a:r>
              <a:rPr lang="en-US" sz="1200" dirty="0" smtClean="0"/>
              <a:t>	</a:t>
            </a:r>
          </a:p>
          <a:p>
            <a:pPr marL="228600" indent="-228600">
              <a:buClr>
                <a:srgbClr val="990000"/>
              </a:buClr>
              <a:buFont typeface="Wingdings" pitchFamily="2" charset="2"/>
              <a:buChar char="§"/>
            </a:pPr>
            <a:endParaRPr lang="en-US" sz="1200" dirty="0" smtClean="0"/>
          </a:p>
          <a:p>
            <a:pPr marL="228600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/>
              <a:t>AlphaScreen</a:t>
            </a:r>
            <a:r>
              <a:rPr lang="en-US" sz="1200" baseline="30000" dirty="0" smtClean="0"/>
              <a:t>®</a:t>
            </a:r>
            <a:r>
              <a:rPr lang="en-US" sz="1200" dirty="0" smtClean="0"/>
              <a:t> cAMP Assay 			GPCR</a:t>
            </a:r>
          </a:p>
          <a:p>
            <a:pPr marL="228600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/>
              <a:t>AlphaScreen</a:t>
            </a:r>
            <a:r>
              <a:rPr lang="en-US" sz="1200" baseline="30000" dirty="0" smtClean="0"/>
              <a:t>®</a:t>
            </a:r>
            <a:r>
              <a:rPr lang="en-US" sz="1200" dirty="0" smtClean="0"/>
              <a:t> SureFire</a:t>
            </a:r>
            <a:r>
              <a:rPr lang="en-US" sz="1200" baseline="30000" dirty="0" smtClean="0"/>
              <a:t>®</a:t>
            </a:r>
            <a:r>
              <a:rPr lang="en-US" sz="1200" dirty="0" smtClean="0"/>
              <a:t> Assay			GPCR</a:t>
            </a:r>
          </a:p>
          <a:p>
            <a:pPr marL="228600" indent="-228600"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/>
              <a:t>AlphaLISA</a:t>
            </a:r>
            <a:r>
              <a:rPr lang="en-US" sz="1200" baseline="30000" dirty="0" smtClean="0"/>
              <a:t>®</a:t>
            </a:r>
            <a:r>
              <a:rPr lang="en-US" sz="1200" dirty="0" smtClean="0"/>
              <a:t> Immunoassay Kits			Biological Markers (see below)</a:t>
            </a:r>
          </a:p>
          <a:p>
            <a:pPr marL="228600" indent="-228600">
              <a:buClr>
                <a:srgbClr val="990000"/>
              </a:buClr>
              <a:buFont typeface="Wingdings" pitchFamily="2" charset="2"/>
              <a:buChar char="§"/>
            </a:pPr>
            <a:endParaRPr lang="en-US" sz="1200" dirty="0" smtClean="0"/>
          </a:p>
          <a:p>
            <a:pPr marL="685800" lvl="1" indent="-228600">
              <a:lnSpc>
                <a:spcPct val="150000"/>
              </a:lnSpc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>
                <a:solidFill>
                  <a:srgbClr val="CC0099"/>
                </a:solidFill>
              </a:rPr>
              <a:t>Biologics: IgA, IgG, IgM, CHO-P, MSO-P, E.Coli HCP, Residual Protein A</a:t>
            </a:r>
          </a:p>
          <a:p>
            <a:pPr marL="685800" lvl="1" indent="-228600">
              <a:lnSpc>
                <a:spcPct val="150000"/>
              </a:lnSpc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>
                <a:solidFill>
                  <a:srgbClr val="00FF00"/>
                </a:solidFill>
              </a:rPr>
              <a:t>Angiogenesis: TNF</a:t>
            </a:r>
            <a:r>
              <a:rPr lang="el-GR" sz="1200" dirty="0" smtClean="0">
                <a:solidFill>
                  <a:srgbClr val="00FF00"/>
                </a:solidFill>
              </a:rPr>
              <a:t>α</a:t>
            </a:r>
            <a:r>
              <a:rPr lang="en-US" sz="1200" dirty="0" smtClean="0">
                <a:solidFill>
                  <a:srgbClr val="00FF00"/>
                </a:solidFill>
              </a:rPr>
              <a:t>, VEGF, VEGFB, VEGFC, VEGFD</a:t>
            </a:r>
          </a:p>
          <a:p>
            <a:pPr marL="685800" lvl="1" indent="-228600">
              <a:lnSpc>
                <a:spcPct val="150000"/>
              </a:lnSpc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Cancer: AFP, CA125, CXCL11/I-TAC, EGF-R, EPO, ERBB2/HER2, IFN</a:t>
            </a:r>
            <a:r>
              <a:rPr lang="el-GR" sz="1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β</a:t>
            </a:r>
            <a:r>
              <a:rPr lang="en-US" sz="1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, MMP1, MMP2, MMP9, </a:t>
            </a:r>
            <a:r>
              <a:rPr lang="el-GR" sz="1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β</a:t>
            </a:r>
            <a:r>
              <a:rPr lang="en-US" sz="1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-NGF, PSA</a:t>
            </a:r>
          </a:p>
          <a:p>
            <a:pPr marL="685800" lvl="1" indent="-228600">
              <a:lnSpc>
                <a:spcPct val="150000"/>
              </a:lnSpc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>
                <a:solidFill>
                  <a:srgbClr val="FFC000"/>
                </a:solidFill>
              </a:rPr>
              <a:t>Cardiovascular: Myeloperoxidase, NT-proBNP, PCSK9, Plasminogen, Renin/Prorenin, tPA, ICAM-1</a:t>
            </a:r>
          </a:p>
          <a:p>
            <a:pPr marL="685800" lvl="1" indent="-228600">
              <a:lnSpc>
                <a:spcPct val="150000"/>
              </a:lnSpc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>
                <a:solidFill>
                  <a:srgbClr val="00B0F0"/>
                </a:solidFill>
              </a:rPr>
              <a:t>Neurodegeneration: A</a:t>
            </a:r>
            <a:r>
              <a:rPr lang="el-GR" sz="1200" dirty="0" smtClean="0">
                <a:solidFill>
                  <a:srgbClr val="00B0F0"/>
                </a:solidFill>
              </a:rPr>
              <a:t>β</a:t>
            </a:r>
            <a:r>
              <a:rPr lang="en-US" sz="1200" dirty="0" smtClean="0">
                <a:solidFill>
                  <a:srgbClr val="00B0F0"/>
                </a:solidFill>
              </a:rPr>
              <a:t> 1-40, A</a:t>
            </a:r>
            <a:r>
              <a:rPr lang="el-GR" sz="1200" dirty="0" smtClean="0">
                <a:solidFill>
                  <a:srgbClr val="00B0F0"/>
                </a:solidFill>
              </a:rPr>
              <a:t>β</a:t>
            </a:r>
            <a:r>
              <a:rPr lang="en-US" sz="1200" dirty="0" smtClean="0">
                <a:solidFill>
                  <a:srgbClr val="00B0F0"/>
                </a:solidFill>
              </a:rPr>
              <a:t> 1-42, </a:t>
            </a:r>
            <a:r>
              <a:rPr lang="en-US" sz="1200" dirty="0" err="1" smtClean="0">
                <a:solidFill>
                  <a:srgbClr val="00B0F0"/>
                </a:solidFill>
              </a:rPr>
              <a:t>sAPP</a:t>
            </a:r>
            <a:r>
              <a:rPr lang="el-GR" sz="1200" dirty="0" smtClean="0">
                <a:solidFill>
                  <a:srgbClr val="00B0F0"/>
                </a:solidFill>
              </a:rPr>
              <a:t>α</a:t>
            </a:r>
            <a:r>
              <a:rPr lang="en-US" sz="1200" dirty="0" smtClean="0">
                <a:solidFill>
                  <a:srgbClr val="00B0F0"/>
                </a:solidFill>
              </a:rPr>
              <a:t>, sAPP</a:t>
            </a:r>
            <a:r>
              <a:rPr lang="el-GR" sz="1200" dirty="0" smtClean="0">
                <a:solidFill>
                  <a:srgbClr val="00B0F0"/>
                </a:solidFill>
              </a:rPr>
              <a:t>β</a:t>
            </a:r>
            <a:r>
              <a:rPr lang="en-US" sz="1200" dirty="0" smtClean="0">
                <a:solidFill>
                  <a:srgbClr val="00B0F0"/>
                </a:solidFill>
              </a:rPr>
              <a:t>, A</a:t>
            </a:r>
            <a:r>
              <a:rPr lang="el-GR" sz="1200" dirty="0" smtClean="0">
                <a:solidFill>
                  <a:srgbClr val="00B0F0"/>
                </a:solidFill>
              </a:rPr>
              <a:t>β</a:t>
            </a:r>
            <a:r>
              <a:rPr lang="en-US" sz="1200" dirty="0" smtClean="0">
                <a:solidFill>
                  <a:srgbClr val="00B0F0"/>
                </a:solidFill>
              </a:rPr>
              <a:t> 1-15/16</a:t>
            </a:r>
          </a:p>
          <a:p>
            <a:pPr marL="685800" lvl="1" indent="-228600">
              <a:lnSpc>
                <a:spcPct val="150000"/>
              </a:lnSpc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>
                <a:solidFill>
                  <a:srgbClr val="FF0000"/>
                </a:solidFill>
              </a:rPr>
              <a:t>Metabolic: Adiponectin, GH, GLP-1, IGF1, IGF2, Insulin, Leptin, Prolactin, Albumin</a:t>
            </a:r>
          </a:p>
          <a:p>
            <a:pPr marL="685800" lvl="1" indent="-228600">
              <a:lnSpc>
                <a:spcPct val="150000"/>
              </a:lnSpc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>
                <a:solidFill>
                  <a:srgbClr val="002060"/>
                </a:solidFill>
              </a:rPr>
              <a:t>Virology: HIV p24</a:t>
            </a:r>
          </a:p>
          <a:p>
            <a:pPr marL="685800" lvl="1" indent="-228600">
              <a:lnSpc>
                <a:spcPct val="150000"/>
              </a:lnSpc>
              <a:buClr>
                <a:srgbClr val="990000"/>
              </a:buClr>
              <a:buFont typeface="Wingdings" pitchFamily="2" charset="2"/>
              <a:buChar char="§"/>
            </a:pPr>
            <a:r>
              <a:rPr lang="en-US" sz="1200" dirty="0" smtClean="0">
                <a:solidFill>
                  <a:srgbClr val="CC6600"/>
                </a:solidFill>
              </a:rPr>
              <a:t>Inflammation:	CCL2/MCP1, CCL3/MIP-1</a:t>
            </a:r>
            <a:r>
              <a:rPr lang="el-GR" sz="1200" dirty="0" smtClean="0">
                <a:solidFill>
                  <a:srgbClr val="CC6600"/>
                </a:solidFill>
              </a:rPr>
              <a:t>α</a:t>
            </a:r>
            <a:r>
              <a:rPr lang="en-US" sz="1200" dirty="0" smtClean="0">
                <a:solidFill>
                  <a:srgbClr val="CC6600"/>
                </a:solidFill>
              </a:rPr>
              <a:t>, CCL4/MIP-1</a:t>
            </a:r>
            <a:r>
              <a:rPr lang="el-GR" sz="1200" dirty="0" smtClean="0">
                <a:solidFill>
                  <a:srgbClr val="CC6600"/>
                </a:solidFill>
              </a:rPr>
              <a:t>β</a:t>
            </a:r>
            <a:r>
              <a:rPr lang="en-US" sz="1200" dirty="0" smtClean="0">
                <a:solidFill>
                  <a:srgbClr val="CC6600"/>
                </a:solidFill>
              </a:rPr>
              <a:t>, COMP, CRP, CXCL10/IP-10, G-CSF, IFN</a:t>
            </a:r>
            <a:r>
              <a:rPr lang="el-GR" sz="1200" dirty="0" smtClean="0">
                <a:solidFill>
                  <a:srgbClr val="CC6600"/>
                </a:solidFill>
              </a:rPr>
              <a:t>α</a:t>
            </a:r>
            <a:r>
              <a:rPr lang="en-US" sz="1200" dirty="0" smtClean="0">
                <a:solidFill>
                  <a:srgbClr val="CC6600"/>
                </a:solidFill>
              </a:rPr>
              <a:t>, IFN</a:t>
            </a:r>
            <a:r>
              <a:rPr lang="el-GR" sz="1200" dirty="0" smtClean="0">
                <a:solidFill>
                  <a:srgbClr val="CC6600"/>
                </a:solidFill>
              </a:rPr>
              <a:t>γ</a:t>
            </a:r>
            <a:r>
              <a:rPr lang="en-US" sz="1200" dirty="0" smtClean="0">
                <a:solidFill>
                  <a:srgbClr val="CC6600"/>
                </a:solidFill>
              </a:rPr>
              <a:t>,		 IL1</a:t>
            </a:r>
            <a:r>
              <a:rPr lang="el-GR" sz="1200" dirty="0" smtClean="0">
                <a:solidFill>
                  <a:srgbClr val="CC6600"/>
                </a:solidFill>
              </a:rPr>
              <a:t>α</a:t>
            </a:r>
            <a:r>
              <a:rPr lang="en-US" sz="1200" dirty="0" smtClean="0">
                <a:solidFill>
                  <a:srgbClr val="CC6600"/>
                </a:solidFill>
              </a:rPr>
              <a:t>, IL1</a:t>
            </a:r>
            <a:r>
              <a:rPr lang="el-GR" sz="1200" dirty="0" smtClean="0">
                <a:solidFill>
                  <a:srgbClr val="CC6600"/>
                </a:solidFill>
              </a:rPr>
              <a:t>β</a:t>
            </a:r>
            <a:r>
              <a:rPr lang="en-US" sz="1200" dirty="0" smtClean="0">
                <a:solidFill>
                  <a:srgbClr val="CC6600"/>
                </a:solidFill>
              </a:rPr>
              <a:t>, IL2, IL3, IL4, IL5, IL6, IL7, IL8, IL10, IL12 (p70), IL13, IL17, IL18, CXCL1/GRO</a:t>
            </a:r>
            <a:r>
              <a:rPr lang="el-GR" sz="1200" dirty="0" smtClean="0">
                <a:solidFill>
                  <a:srgbClr val="CC6600"/>
                </a:solidFill>
              </a:rPr>
              <a:t>α</a:t>
            </a:r>
            <a:r>
              <a:rPr lang="en-US" sz="1200" dirty="0" smtClean="0">
                <a:solidFill>
                  <a:srgbClr val="CC6600"/>
                </a:solidFill>
              </a:rPr>
              <a:t>, 		CXCL9/MIG, IL15</a:t>
            </a:r>
            <a:endParaRPr lang="en-US" sz="12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47800" y="1965960"/>
          <a:ext cx="6096000" cy="4511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14600"/>
                <a:gridCol w="1143000"/>
                <a:gridCol w="1219200"/>
                <a:gridCol w="1219200"/>
              </a:tblGrid>
              <a:tr h="18288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aseline="0" dirty="0" smtClean="0"/>
                        <a:t>AlphaScreen</a:t>
                      </a:r>
                      <a:endParaRPr lang="en-US" sz="1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TRF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182880"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LANCE/HTRF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DELFIA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GPCR Functional</a:t>
                      </a:r>
                      <a:r>
                        <a:rPr lang="en-US" sz="1000" baseline="0" dirty="0" smtClean="0"/>
                        <a:t> Assays:</a:t>
                      </a:r>
                    </a:p>
                    <a:p>
                      <a:r>
                        <a:rPr lang="en-US" sz="1000" baseline="0" dirty="0" smtClean="0"/>
                        <a:t>	cAMP</a:t>
                      </a:r>
                    </a:p>
                    <a:p>
                      <a:r>
                        <a:rPr lang="en-US" sz="1000" baseline="0" dirty="0" smtClean="0"/>
                        <a:t>	IP</a:t>
                      </a:r>
                      <a:r>
                        <a:rPr lang="en-US" sz="1000" baseline="-25000" dirty="0" smtClean="0"/>
                        <a:t>3</a:t>
                      </a:r>
                    </a:p>
                    <a:p>
                      <a:r>
                        <a:rPr lang="en-US" sz="1000" baseline="0" dirty="0" smtClean="0"/>
                        <a:t>	GTP Binding</a:t>
                      </a:r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>
                          <a:sym typeface="Wingdings"/>
                        </a:rPr>
                        <a:t></a:t>
                      </a:r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>
                          <a:sym typeface="Wingdings"/>
                        </a:rPr>
                        <a:t></a:t>
                      </a:r>
                      <a:endParaRPr lang="en-US" sz="1000" dirty="0" smtClean="0"/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endParaRPr lang="en-US" sz="1000" dirty="0" smtClean="0"/>
                    </a:p>
                    <a:p>
                      <a:pPr algn="ctr"/>
                      <a:endParaRPr lang="en-US" sz="1000" dirty="0" smtClean="0"/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>
                          <a:sym typeface="Wingdings"/>
                        </a:rPr>
                        <a:t></a:t>
                      </a:r>
                      <a:endParaRPr lang="en-US" sz="1000" dirty="0" smtClean="0"/>
                    </a:p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>
                          <a:sym typeface="Wingdings"/>
                        </a:rPr>
                        <a:t>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Receptor Binding</a:t>
                      </a:r>
                      <a:r>
                        <a:rPr lang="en-US" sz="1000" baseline="0" dirty="0" smtClean="0"/>
                        <a:t> Assays:</a:t>
                      </a:r>
                    </a:p>
                    <a:p>
                      <a:r>
                        <a:rPr lang="en-US" sz="1000" baseline="0" dirty="0" smtClean="0"/>
                        <a:t>	GPCRs</a:t>
                      </a:r>
                    </a:p>
                    <a:p>
                      <a:r>
                        <a:rPr lang="en-US" sz="1000" dirty="0" smtClean="0"/>
                        <a:t>	Nuclear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>
                          <a:sym typeface="Wingdings"/>
                        </a:rPr>
                        <a:t></a:t>
                      </a:r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>
                          <a:sym typeface="Wingdings"/>
                        </a:rPr>
                        <a:t>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>
                          <a:sym typeface="Wingdings"/>
                        </a:rPr>
                        <a:t></a:t>
                      </a:r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>
                          <a:sym typeface="Wingdings"/>
                        </a:rPr>
                        <a:t>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>
                          <a:sym typeface="Wingdings"/>
                        </a:rPr>
                        <a:t></a:t>
                      </a:r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>
                          <a:sym typeface="Wingdings"/>
                        </a:rPr>
                        <a:t>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Enzyme Assays:</a:t>
                      </a:r>
                    </a:p>
                    <a:p>
                      <a:r>
                        <a:rPr lang="en-US" sz="1000" dirty="0" smtClean="0"/>
                        <a:t>	Tyrosine Kinase</a:t>
                      </a:r>
                    </a:p>
                    <a:p>
                      <a:r>
                        <a:rPr lang="en-US" sz="1000" dirty="0" smtClean="0"/>
                        <a:t>	Serine/Threonine</a:t>
                      </a:r>
                      <a:r>
                        <a:rPr lang="en-US" sz="1000" baseline="0" dirty="0" smtClean="0"/>
                        <a:t> Kinase</a:t>
                      </a:r>
                    </a:p>
                    <a:p>
                      <a:r>
                        <a:rPr lang="en-US" sz="1000" baseline="0" dirty="0" smtClean="0"/>
                        <a:t>	Phosphatase</a:t>
                      </a:r>
                    </a:p>
                    <a:p>
                      <a:r>
                        <a:rPr lang="en-US" sz="1000" baseline="0" dirty="0" smtClean="0"/>
                        <a:t>	Protease</a:t>
                      </a:r>
                    </a:p>
                    <a:p>
                      <a:r>
                        <a:rPr lang="en-US" sz="1000" baseline="0" dirty="0" smtClean="0"/>
                        <a:t>	Transferase</a:t>
                      </a:r>
                    </a:p>
                    <a:p>
                      <a:r>
                        <a:rPr lang="en-US" sz="1000" baseline="0" dirty="0" smtClean="0"/>
                        <a:t>	Polymerase</a:t>
                      </a:r>
                    </a:p>
                    <a:p>
                      <a:r>
                        <a:rPr lang="en-US" sz="1000" baseline="0" dirty="0" smtClean="0"/>
                        <a:t>	Phospholipase</a:t>
                      </a:r>
                    </a:p>
                    <a:p>
                      <a:r>
                        <a:rPr lang="en-US" sz="1000" baseline="0" dirty="0" smtClean="0"/>
                        <a:t>	Helicase</a:t>
                      </a:r>
                    </a:p>
                    <a:p>
                      <a:r>
                        <a:rPr lang="en-US" sz="1000" baseline="0" dirty="0" smtClean="0"/>
                        <a:t>	Phosphodiesterase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>
                          <a:sym typeface="Wingdings"/>
                        </a:rPr>
                        <a:t></a:t>
                      </a:r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>
                          <a:sym typeface="Wingdings"/>
                        </a:rPr>
                        <a:t></a:t>
                      </a:r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>
                          <a:sym typeface="Wingdings"/>
                        </a:rPr>
                        <a:t></a:t>
                      </a:r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>
                          <a:sym typeface="Wingdings"/>
                        </a:rPr>
                        <a:t></a:t>
                      </a:r>
                      <a:endParaRPr lang="en-US" sz="1000" dirty="0" smtClean="0"/>
                    </a:p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>
                          <a:sym typeface="Wingdings"/>
                        </a:rPr>
                        <a:t></a:t>
                      </a:r>
                      <a:endParaRPr lang="en-US" sz="1000" dirty="0" smtClean="0"/>
                    </a:p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>
                          <a:sym typeface="Wingdings"/>
                        </a:rPr>
                        <a:t></a:t>
                      </a:r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>
                          <a:sym typeface="Wingdings"/>
                        </a:rPr>
                        <a:t>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>
                          <a:sym typeface="Wingdings"/>
                        </a:rPr>
                        <a:t></a:t>
                      </a:r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>
                          <a:sym typeface="Wingdings"/>
                        </a:rPr>
                        <a:t></a:t>
                      </a:r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>
                          <a:sym typeface="Wingdings"/>
                        </a:rPr>
                        <a:t></a:t>
                      </a:r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>
                          <a:sym typeface="Wingdings"/>
                        </a:rPr>
                        <a:t></a:t>
                      </a:r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>
                          <a:sym typeface="Wingdings"/>
                        </a:rPr>
                        <a:t></a:t>
                      </a:r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>
                          <a:sym typeface="Wingdings"/>
                        </a:rPr>
                        <a:t></a:t>
                      </a:r>
                      <a:endParaRPr lang="en-US" sz="1000" dirty="0" smtClean="0"/>
                    </a:p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>
                          <a:sym typeface="Wingdings"/>
                        </a:rPr>
                        <a:t></a:t>
                      </a:r>
                      <a:endParaRPr lang="en-US" sz="1000" dirty="0" smtClean="0"/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>
                          <a:sym typeface="Wingdings"/>
                        </a:rPr>
                        <a:t></a:t>
                      </a:r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>
                          <a:sym typeface="Wingdings"/>
                        </a:rPr>
                        <a:t></a:t>
                      </a:r>
                      <a:endParaRPr lang="en-US" sz="1000" dirty="0" smtClean="0"/>
                    </a:p>
                    <a:p>
                      <a:pPr algn="ctr"/>
                      <a:endParaRPr lang="en-US" sz="1000" dirty="0" smtClean="0"/>
                    </a:p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>
                          <a:sym typeface="Wingdings"/>
                        </a:rPr>
                        <a:t></a:t>
                      </a:r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>
                          <a:sym typeface="Wingdings"/>
                        </a:rPr>
                        <a:t></a:t>
                      </a:r>
                      <a:endParaRPr lang="en-US" sz="1000" dirty="0" smtClean="0"/>
                    </a:p>
                    <a:p>
                      <a:pPr algn="ctr"/>
                      <a:endParaRPr lang="en-US" sz="1000" dirty="0" smtClean="0"/>
                    </a:p>
                    <a:p>
                      <a:pPr algn="ctr"/>
                      <a:endParaRPr lang="en-US" sz="1000" dirty="0" smtClean="0"/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Protein</a:t>
                      </a:r>
                      <a:r>
                        <a:rPr lang="en-US" sz="1000" baseline="0" dirty="0" smtClean="0"/>
                        <a:t> Interactions:</a:t>
                      </a:r>
                    </a:p>
                    <a:p>
                      <a:r>
                        <a:rPr lang="en-US" sz="1000" dirty="0" smtClean="0"/>
                        <a:t>	Protein:Protein</a:t>
                      </a:r>
                    </a:p>
                    <a:p>
                      <a:r>
                        <a:rPr lang="en-US" sz="1000" dirty="0" smtClean="0"/>
                        <a:t>	Protein:Peptide</a:t>
                      </a:r>
                    </a:p>
                    <a:p>
                      <a:r>
                        <a:rPr lang="en-US" sz="1000" dirty="0" smtClean="0"/>
                        <a:t>	Protein:DNA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>
                          <a:sym typeface="Wingdings"/>
                        </a:rPr>
                        <a:t></a:t>
                      </a:r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>
                          <a:sym typeface="Wingdings"/>
                        </a:rPr>
                        <a:t></a:t>
                      </a:r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>
                          <a:sym typeface="Wingdings"/>
                        </a:rPr>
                        <a:t>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>
                          <a:sym typeface="Wingdings"/>
                        </a:rPr>
                        <a:t></a:t>
                      </a:r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>
                          <a:sym typeface="Wingdings"/>
                        </a:rPr>
                        <a:t></a:t>
                      </a:r>
                      <a:endParaRPr lang="en-US" sz="1000" dirty="0" smtClean="0"/>
                    </a:p>
                    <a:p>
                      <a:pPr algn="ctr"/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>
                          <a:sym typeface="Wingdings"/>
                        </a:rPr>
                        <a:t></a:t>
                      </a:r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>
                          <a:sym typeface="Wingdings"/>
                        </a:rPr>
                        <a:t></a:t>
                      </a:r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>
                          <a:sym typeface="Wingdings"/>
                        </a:rPr>
                        <a:t>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Other Functional:</a:t>
                      </a:r>
                    </a:p>
                    <a:p>
                      <a:r>
                        <a:rPr lang="en-US" sz="1000" dirty="0" smtClean="0"/>
                        <a:t>	Cell Proliferation/Viability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>
                          <a:sym typeface="Wingdings"/>
                        </a:rPr>
                        <a:t>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71463" y="1397000"/>
            <a:ext cx="770005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2200" dirty="0" smtClean="0"/>
              <a:t>Enabling technologies covering the full spectrum of targets: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oTek_Presentation_Template">
  <a:themeElements>
    <a:clrScheme name="BioTek_Presentation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ioTek_Presentatio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ioTek_Presentation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Tek_Presentation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Tek_Presentation_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Tek_Presentation_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Tek_Presentatio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Tek_Presentatio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Tek_Presentatio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Designs\BioTek_Presentation_Template.pot</Template>
  <TotalTime>2314</TotalTime>
  <Words>190</Words>
  <Application>Microsoft Office PowerPoint</Application>
  <PresentationFormat>On-screen Show (4:3)</PresentationFormat>
  <Paragraphs>247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BioTek_Presentation_Template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Bio-Tek Instruments,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Xavier Amouretti</dc:creator>
  <cp:lastModifiedBy>James Davis</cp:lastModifiedBy>
  <cp:revision>301</cp:revision>
  <dcterms:created xsi:type="dcterms:W3CDTF">2005-07-27T20:15:48Z</dcterms:created>
  <dcterms:modified xsi:type="dcterms:W3CDTF">2013-01-09T20:29:57Z</dcterms:modified>
</cp:coreProperties>
</file>